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0080625" cy="7559675"/>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097" autoAdjust="0"/>
  </p:normalViewPr>
  <p:slideViewPr>
    <p:cSldViewPr snapToGrid="0">
      <p:cViewPr varScale="1">
        <p:scale>
          <a:sx n="51" d="100"/>
          <a:sy n="51" d="100"/>
        </p:scale>
        <p:origin x="17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56000" y="5078520"/>
            <a:ext cx="6047640" cy="4811040"/>
          </a:xfrm>
          <a:prstGeom prst="rect">
            <a:avLst/>
          </a:prstGeom>
        </p:spPr>
        <p:txBody>
          <a:bodyPr lIns="0" tIns="0" rIns="0" bIns="0"/>
          <a:lstStyle/>
          <a:p>
            <a:r>
              <a:rPr lang="fr-FR" sz="2000" spc="-1">
                <a:latin typeface="Arial"/>
              </a:rPr>
              <a:t>Cliquez pour modifier le format des notes</a:t>
            </a:r>
            <a:endParaRPr/>
          </a:p>
        </p:txBody>
      </p:sp>
      <p:sp>
        <p:nvSpPr>
          <p:cNvPr id="40" name="PlaceHolder 2"/>
          <p:cNvSpPr>
            <a:spLocks noGrp="1"/>
          </p:cNvSpPr>
          <p:nvPr>
            <p:ph type="hdr"/>
          </p:nvPr>
        </p:nvSpPr>
        <p:spPr>
          <a:xfrm>
            <a:off x="0" y="0"/>
            <a:ext cx="3280680" cy="534240"/>
          </a:xfrm>
          <a:prstGeom prst="rect">
            <a:avLst/>
          </a:prstGeom>
        </p:spPr>
        <p:txBody>
          <a:bodyPr lIns="0" tIns="0" rIns="0" bIns="0"/>
          <a:lstStyle/>
          <a:p>
            <a:r>
              <a:rPr lang="fr-FR" sz="1400" spc="-1">
                <a:latin typeface="Times New Roman"/>
              </a:rPr>
              <a:t>&lt;en-tête&gt;</a:t>
            </a:r>
            <a:endParaRPr/>
          </a:p>
        </p:txBody>
      </p:sp>
      <p:sp>
        <p:nvSpPr>
          <p:cNvPr id="41" name="PlaceHolder 3"/>
          <p:cNvSpPr>
            <a:spLocks noGrp="1"/>
          </p:cNvSpPr>
          <p:nvPr>
            <p:ph type="dt"/>
          </p:nvPr>
        </p:nvSpPr>
        <p:spPr>
          <a:xfrm>
            <a:off x="4278960" y="0"/>
            <a:ext cx="3280680" cy="534240"/>
          </a:xfrm>
          <a:prstGeom prst="rect">
            <a:avLst/>
          </a:prstGeom>
        </p:spPr>
        <p:txBody>
          <a:bodyPr lIns="0" tIns="0" rIns="0" bIns="0"/>
          <a:lstStyle/>
          <a:p>
            <a:pPr algn="r"/>
            <a:r>
              <a:rPr lang="fr-FR" sz="1400" spc="-1">
                <a:latin typeface="Times New Roman"/>
              </a:rPr>
              <a:t>&lt;date/heure&gt;</a:t>
            </a:r>
            <a:endParaRPr/>
          </a:p>
        </p:txBody>
      </p:sp>
      <p:sp>
        <p:nvSpPr>
          <p:cNvPr id="42" name="PlaceHolder 4"/>
          <p:cNvSpPr>
            <a:spLocks noGrp="1"/>
          </p:cNvSpPr>
          <p:nvPr>
            <p:ph type="ftr"/>
          </p:nvPr>
        </p:nvSpPr>
        <p:spPr>
          <a:xfrm>
            <a:off x="0" y="10157400"/>
            <a:ext cx="3280680" cy="534240"/>
          </a:xfrm>
          <a:prstGeom prst="rect">
            <a:avLst/>
          </a:prstGeom>
        </p:spPr>
        <p:txBody>
          <a:bodyPr lIns="0" tIns="0" rIns="0" bIns="0" anchor="b"/>
          <a:lstStyle/>
          <a:p>
            <a:r>
              <a:rPr lang="fr-FR" sz="1400" spc="-1">
                <a:latin typeface="Times New Roman"/>
              </a:rPr>
              <a:t>&lt;pied de page&gt;</a:t>
            </a:r>
            <a:endParaRPr/>
          </a:p>
        </p:txBody>
      </p:sp>
      <p:sp>
        <p:nvSpPr>
          <p:cNvPr id="43" name="PlaceHolder 5"/>
          <p:cNvSpPr>
            <a:spLocks noGrp="1"/>
          </p:cNvSpPr>
          <p:nvPr>
            <p:ph type="sldNum"/>
          </p:nvPr>
        </p:nvSpPr>
        <p:spPr>
          <a:xfrm>
            <a:off x="4278960" y="10157400"/>
            <a:ext cx="3280680" cy="534240"/>
          </a:xfrm>
          <a:prstGeom prst="rect">
            <a:avLst/>
          </a:prstGeom>
        </p:spPr>
        <p:txBody>
          <a:bodyPr lIns="0" tIns="0" rIns="0" bIns="0" anchor="b"/>
          <a:lstStyle/>
          <a:p>
            <a:pPr algn="r"/>
            <a:fld id="{02D5CD2D-8EB1-4DD6-ACA6-248F8B64BDAE}" type="slidenum">
              <a:rPr lang="fr-FR" sz="1400" spc="-1">
                <a:latin typeface="Times New Roman"/>
              </a:rPr>
              <a:t>‹N°›</a:t>
            </a:fld>
            <a:endParaRPr/>
          </a:p>
        </p:txBody>
      </p:sp>
    </p:spTree>
    <p:extLst>
      <p:ext uri="{BB962C8B-B14F-4D97-AF65-F5344CB8AC3E}">
        <p14:creationId xmlns:p14="http://schemas.microsoft.com/office/powerpoint/2010/main" val="2365582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p:cNvSpPr>
          <p:nvPr>
            <p:ph type="body"/>
          </p:nvPr>
        </p:nvSpPr>
        <p:spPr>
          <a:xfrm>
            <a:off x="756000" y="5078520"/>
            <a:ext cx="6047640" cy="5304600"/>
          </a:xfrm>
          <a:prstGeom prst="rect">
            <a:avLst/>
          </a:prstGeom>
        </p:spPr>
        <p:txBody>
          <a:bodyPr lIns="0" tIns="0" rIns="0" bIns="0"/>
          <a:lstStyle/>
          <a:p>
            <a:r>
              <a:rPr lang="fr-FR" sz="1400" spc="-1" dirty="0">
                <a:latin typeface="Arial"/>
              </a:rPr>
              <a:t>Nous vous présentons aujourd'hui le portail métier car il va prendre une place encore plus importante dans la communication entre la DSDEN et les directrices/directeurs.</a:t>
            </a:r>
            <a:endParaRPr dirty="0"/>
          </a:p>
          <a:p>
            <a:endParaRPr dirty="0"/>
          </a:p>
          <a:p>
            <a:r>
              <a:rPr lang="fr-FR" sz="1400" spc="-1" dirty="0">
                <a:latin typeface="Arial"/>
              </a:rPr>
              <a:t>La mise à disposition de ce portail vous permettra  de trouver au même endroit toutes les informations qui vous seront nécessaires dans la gestion de l’école, ainsi que les outils de direction tel que :</a:t>
            </a:r>
            <a:endParaRPr dirty="0"/>
          </a:p>
          <a:p>
            <a:pPr marL="216000" indent="-216000">
              <a:buClr>
                <a:srgbClr val="FFFFFF"/>
              </a:buClr>
              <a:buSzPct val="45000"/>
              <a:buFont typeface="StarSymbol"/>
              <a:buChar char=""/>
            </a:pPr>
            <a:r>
              <a:rPr lang="fr-FR" sz="1400" spc="-1" dirty="0">
                <a:latin typeface="Arial"/>
              </a:rPr>
              <a:t>Base élèves</a:t>
            </a:r>
            <a:endParaRPr dirty="0"/>
          </a:p>
          <a:p>
            <a:pPr marL="216000" indent="-216000">
              <a:buClr>
                <a:srgbClr val="FFFFFF"/>
              </a:buClr>
              <a:buSzPct val="45000"/>
              <a:buFont typeface="StarSymbol"/>
              <a:buChar char=""/>
            </a:pPr>
            <a:r>
              <a:rPr lang="fr-FR" sz="1400" spc="-1" dirty="0">
                <a:latin typeface="Arial"/>
              </a:rPr>
              <a:t>GAIA</a:t>
            </a:r>
            <a:endParaRPr dirty="0"/>
          </a:p>
          <a:p>
            <a:pPr marL="216000" indent="-216000">
              <a:buClr>
                <a:srgbClr val="FFFFFF"/>
              </a:buClr>
              <a:buSzPct val="45000"/>
              <a:buFont typeface="StarSymbol"/>
              <a:buChar char=""/>
            </a:pPr>
            <a:r>
              <a:rPr lang="fr-FR" sz="1400" spc="-1" dirty="0" err="1">
                <a:latin typeface="Arial"/>
              </a:rPr>
              <a:t>Arena</a:t>
            </a:r>
            <a:endParaRPr dirty="0"/>
          </a:p>
          <a:p>
            <a:pPr marL="216000" indent="-216000">
              <a:buClr>
                <a:srgbClr val="FFFFFF"/>
              </a:buClr>
              <a:buSzPct val="45000"/>
              <a:buFont typeface="StarSymbol"/>
              <a:buChar char=""/>
            </a:pPr>
            <a:r>
              <a:rPr lang="fr-FR" sz="1400" spc="-1" dirty="0">
                <a:latin typeface="Arial"/>
              </a:rPr>
              <a:t>Le guide pratique pour la direction de l’école primaire</a:t>
            </a:r>
            <a:endParaRPr dirty="0"/>
          </a:p>
          <a:p>
            <a:pPr marL="216000" indent="-216000">
              <a:buClr>
                <a:srgbClr val="FFFFFF"/>
              </a:buClr>
              <a:buSzPct val="45000"/>
              <a:buFont typeface="StarSymbol"/>
              <a:buChar char=""/>
            </a:pPr>
            <a:r>
              <a:rPr lang="fr-FR" sz="1400" spc="-1" dirty="0">
                <a:latin typeface="Arial"/>
              </a:rPr>
              <a:t> </a:t>
            </a:r>
            <a:endParaRPr dirty="0"/>
          </a:p>
          <a:p>
            <a:r>
              <a:rPr lang="fr-FR" sz="1400" strike="noStrike" spc="-1" dirty="0">
                <a:solidFill>
                  <a:srgbClr val="FF0000"/>
                </a:solidFill>
                <a:uFill>
                  <a:solidFill>
                    <a:srgbClr val="FFFFFF"/>
                  </a:solidFill>
                </a:uFill>
                <a:latin typeface="Arial"/>
                <a:ea typeface="Microsoft YaHei"/>
              </a:rPr>
              <a:t>Le portail métier sera  votre porte d’entrée vers toutes les ressources et applications nécessaires à l’exercice de votre mission.</a:t>
            </a:r>
            <a:endParaRPr dirty="0"/>
          </a:p>
          <a:p>
            <a:endParaRPr dirty="0"/>
          </a:p>
          <a:p>
            <a:r>
              <a:rPr lang="fr-FR" sz="1400" b="1" spc="-1" dirty="0">
                <a:latin typeface="Arial"/>
              </a:rPr>
              <a:t>Pour le 27</a:t>
            </a:r>
            <a:endParaRPr dirty="0"/>
          </a:p>
          <a:p>
            <a:r>
              <a:rPr lang="fr-FR" sz="1400" spc="-1" dirty="0">
                <a:latin typeface="Arial"/>
              </a:rPr>
              <a:t>A partir de cette rentrée, le courrier électronique ne contiendra plus de pièces jointes mais uniquement un bordereau contenant des liens vers les documents hébergés sur le portail métier.</a:t>
            </a:r>
            <a:endParaRPr dirty="0"/>
          </a:p>
          <a:p>
            <a:r>
              <a:rPr lang="fr-FR" sz="1400" spc="-1" dirty="0">
                <a:latin typeface="Arial"/>
              </a:rPr>
              <a:t>https://portail-metier.ac-rouen.fr/procedure-d-envoi-du-courrier-electronique-a-destination-des-ecoles-du-departement-de-l-eure-141559.kjsp?RH=PIA</a:t>
            </a:r>
            <a:endParaRPr dirty="0"/>
          </a:p>
          <a:p>
            <a:endParaRPr dirty="0"/>
          </a:p>
          <a:p>
            <a:r>
              <a:rPr lang="fr-FR" sz="1400" b="1" spc="-1" dirty="0">
                <a:latin typeface="Arial"/>
              </a:rPr>
              <a:t>Pour le 76</a:t>
            </a:r>
            <a:r>
              <a:rPr lang="fr-FR" sz="1400" spc="-1" dirty="0">
                <a:latin typeface="Arial"/>
              </a:rPr>
              <a:t>
Cette procédure sera mise en place dans les meilleurs délais.</a:t>
            </a:r>
            <a:endParaRPr dirty="0"/>
          </a:p>
          <a:p>
            <a:endParaRPr dirty="0"/>
          </a:p>
          <a:p>
            <a:endParaRPr dirty="0"/>
          </a:p>
          <a:p>
            <a:endParaRPr dirty="0"/>
          </a:p>
        </p:txBody>
      </p:sp>
    </p:spTree>
    <p:extLst>
      <p:ext uri="{BB962C8B-B14F-4D97-AF65-F5344CB8AC3E}">
        <p14:creationId xmlns:p14="http://schemas.microsoft.com/office/powerpoint/2010/main" val="3998962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Arial"/>
              </a:rPr>
              <a:t>Ce bloc permet d'afficher au sein du portail métier des flux d'informations provenant d'autres sites.</a:t>
            </a:r>
            <a:endParaRPr dirty="0"/>
          </a:p>
          <a:p>
            <a:endParaRPr dirty="0"/>
          </a:p>
          <a:p>
            <a:r>
              <a:rPr lang="fr-FR" sz="2000" spc="-1" dirty="0">
                <a:latin typeface="Arial"/>
              </a:rPr>
              <a:t>Le choix est à effectuer dans une liste de sites présélectionnés.</a:t>
            </a:r>
            <a:endParaRPr dirty="0"/>
          </a:p>
          <a:p>
            <a:endParaRPr dirty="0"/>
          </a:p>
          <a:p>
            <a:r>
              <a:rPr lang="fr-FR" sz="2000" spc="-1" dirty="0">
                <a:latin typeface="Arial"/>
              </a:rPr>
              <a:t>En cliquant sur le bouton « gérer mes flux » on accède à la liste des sites proposés,</a:t>
            </a:r>
            <a:endParaRPr dirty="0"/>
          </a:p>
          <a:p>
            <a:endParaRPr dirty="0"/>
          </a:p>
          <a:p>
            <a:r>
              <a:rPr lang="fr-FR" sz="2000" spc="-1" dirty="0">
                <a:latin typeface="Arial"/>
              </a:rPr>
              <a:t>En cliquant sur gérer mes abonnements, vous pourrez sélectionner les sites pour lesquels vous souhaitez recevoir des informations.</a:t>
            </a:r>
            <a:endParaRPr dirty="0"/>
          </a:p>
          <a:p>
            <a:endParaRPr dirty="0"/>
          </a:p>
          <a:p>
            <a:endParaRPr dirty="0"/>
          </a:p>
        </p:txBody>
      </p:sp>
    </p:spTree>
    <p:extLst>
      <p:ext uri="{BB962C8B-B14F-4D97-AF65-F5344CB8AC3E}">
        <p14:creationId xmlns:p14="http://schemas.microsoft.com/office/powerpoint/2010/main" val="2159529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type="body"/>
          </p:nvPr>
        </p:nvSpPr>
        <p:spPr>
          <a:xfrm>
            <a:off x="756000" y="5256000"/>
            <a:ext cx="6047640" cy="4467600"/>
          </a:xfrm>
          <a:prstGeom prst="rect">
            <a:avLst/>
          </a:prstGeom>
        </p:spPr>
        <p:txBody>
          <a:bodyPr lIns="0" tIns="0" rIns="0" bIns="0"/>
          <a:lstStyle/>
          <a:p>
            <a:pPr marL="216000" indent="-216000" algn="just">
              <a:lnSpc>
                <a:spcPct val="100000"/>
              </a:lnSpc>
            </a:pPr>
            <a:r>
              <a:rPr lang="fr-FR" sz="1800" spc="-1" dirty="0">
                <a:latin typeface="Arial"/>
              </a:rPr>
              <a:t>Le portail-métier s'affiche en fonction du profil du métier que l'on exerce, directeur, enseignant,</a:t>
            </a:r>
            <a:endParaRPr dirty="0"/>
          </a:p>
          <a:p>
            <a:r>
              <a:rPr lang="fr-FR" sz="1800" spc="-1" dirty="0">
                <a:latin typeface="MyriadPro-Regular"/>
                <a:ea typeface="MyriadPro-Regular"/>
              </a:rPr>
              <a:t>On doit donc s'authentifier. Pour cela on utilise les identifiants de la messagerie académique.</a:t>
            </a:r>
            <a:endParaRPr dirty="0"/>
          </a:p>
          <a:p>
            <a:pPr marL="216000" indent="-216000" algn="just">
              <a:lnSpc>
                <a:spcPct val="100000"/>
              </a:lnSpc>
            </a:pPr>
            <a:endParaRPr dirty="0"/>
          </a:p>
          <a:p>
            <a:pPr marL="216000" indent="-216000" algn="just">
              <a:lnSpc>
                <a:spcPct val="100000"/>
              </a:lnSpc>
            </a:pPr>
            <a:r>
              <a:rPr lang="fr-FR" sz="1800" spc="-1" dirty="0">
                <a:latin typeface="Arial"/>
              </a:rPr>
              <a:t>Le portail métier est accessible de partout, de n'importe quel poste informatique connecté à l'internet. </a:t>
            </a:r>
            <a:endParaRPr dirty="0"/>
          </a:p>
          <a:p>
            <a:pPr marL="216000" indent="-216000" algn="just">
              <a:lnSpc>
                <a:spcPct val="100000"/>
              </a:lnSpc>
            </a:pPr>
            <a:r>
              <a:rPr lang="fr-FR" sz="1800" spc="-1" dirty="0">
                <a:latin typeface="Arial"/>
              </a:rPr>
              <a:t>Les informations et les outils s'ajustent au profil de l'usager mais la structure du portail est identique pour tous.</a:t>
            </a:r>
            <a:endParaRPr dirty="0"/>
          </a:p>
          <a:p>
            <a:pPr marL="216000" indent="-216000">
              <a:lnSpc>
                <a:spcPct val="100000"/>
              </a:lnSpc>
            </a:pPr>
            <a:endParaRPr dirty="0"/>
          </a:p>
          <a:p>
            <a:pPr marL="216000" indent="-216000">
              <a:lnSpc>
                <a:spcPct val="100000"/>
              </a:lnSpc>
            </a:pPr>
            <a:r>
              <a:rPr lang="fr-FR" sz="1800" spc="-1" dirty="0">
                <a:latin typeface="Arial"/>
                <a:ea typeface="Times New Roman"/>
              </a:rPr>
              <a:t>Vous trouverez également quelques ressources proposées dans le portail métier que nous allons vous présenter par la suite plus précisément,</a:t>
            </a:r>
            <a:endParaRPr dirty="0"/>
          </a:p>
          <a:p>
            <a:pPr marL="216000" indent="-216000">
              <a:lnSpc>
                <a:spcPct val="100000"/>
              </a:lnSpc>
            </a:pPr>
            <a:endParaRPr dirty="0"/>
          </a:p>
        </p:txBody>
      </p:sp>
    </p:spTree>
    <p:extLst>
      <p:ext uri="{BB962C8B-B14F-4D97-AF65-F5344CB8AC3E}">
        <p14:creationId xmlns:p14="http://schemas.microsoft.com/office/powerpoint/2010/main" val="711261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Arial"/>
              </a:rPr>
              <a:t>1 Menu contenant les différents rubriques ; </a:t>
            </a:r>
            <a:endParaRPr dirty="0"/>
          </a:p>
          <a:p>
            <a:endParaRPr dirty="0"/>
          </a:p>
          <a:p>
            <a:r>
              <a:rPr lang="fr-FR" sz="2000" spc="-1" dirty="0">
                <a:latin typeface="Arial"/>
              </a:rPr>
              <a:t>2 Bandeau d'icônes  des applications  disponibles</a:t>
            </a:r>
            <a:endParaRPr dirty="0"/>
          </a:p>
          <a:p>
            <a:endParaRPr dirty="0"/>
          </a:p>
          <a:p>
            <a:r>
              <a:rPr lang="fr-FR" sz="2000" spc="-1" dirty="0">
                <a:latin typeface="Arial"/>
              </a:rPr>
              <a:t>3 Colonne de droite avec différents blocs : Certains blocs sont personnalisables, d'autres changent suivant le contexte ou la rubrique sélectionnée… ;</a:t>
            </a:r>
            <a:endParaRPr dirty="0"/>
          </a:p>
          <a:p>
            <a:endParaRPr dirty="0"/>
          </a:p>
          <a:p>
            <a:r>
              <a:rPr lang="fr-FR" sz="2000" spc="-1" dirty="0">
                <a:latin typeface="Arial"/>
              </a:rPr>
              <a:t>4 Le contenu : Ce contenu change suivant les rubriques ;</a:t>
            </a:r>
            <a:endParaRPr dirty="0"/>
          </a:p>
          <a:p>
            <a:endParaRPr dirty="0"/>
          </a:p>
          <a:p>
            <a:r>
              <a:rPr lang="fr-FR" sz="2000" spc="-1" dirty="0">
                <a:latin typeface="Arial"/>
              </a:rPr>
              <a:t>5 L'intégration de flux : l'utilisateur peut choisir d'intégrer dans le portail des flux venant d'autres sites (par ex. </a:t>
            </a:r>
            <a:r>
              <a:rPr lang="fr-FR" sz="2000" spc="-1" dirty="0" err="1">
                <a:latin typeface="Arial"/>
              </a:rPr>
              <a:t>eduscol</a:t>
            </a:r>
            <a:r>
              <a:rPr lang="fr-FR" sz="2000" spc="-1" dirty="0">
                <a:latin typeface="Arial"/>
              </a:rPr>
              <a:t>, BO…).</a:t>
            </a:r>
            <a:endParaRPr dirty="0"/>
          </a:p>
        </p:txBody>
      </p:sp>
    </p:spTree>
    <p:extLst>
      <p:ext uri="{BB962C8B-B14F-4D97-AF65-F5344CB8AC3E}">
        <p14:creationId xmlns:p14="http://schemas.microsoft.com/office/powerpoint/2010/main" val="848050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body"/>
          </p:nvPr>
        </p:nvSpPr>
        <p:spPr>
          <a:xfrm>
            <a:off x="756000" y="5078520"/>
            <a:ext cx="6047640" cy="5443560"/>
          </a:xfrm>
          <a:prstGeom prst="rect">
            <a:avLst/>
          </a:prstGeom>
        </p:spPr>
        <p:txBody>
          <a:bodyPr lIns="0" tIns="0" rIns="0" bIns="0"/>
          <a:lstStyle/>
          <a:p>
            <a:r>
              <a:rPr lang="fr-FR" sz="2000" spc="-1" dirty="0">
                <a:latin typeface="MyriadPro-Regular"/>
                <a:ea typeface="MyriadPro-Regular"/>
              </a:rPr>
              <a:t>Le portail est divisé en rubriques qui reprennent l'organisation des portails informatiques existants.</a:t>
            </a:r>
            <a:endParaRPr dirty="0"/>
          </a:p>
          <a:p>
            <a:endParaRPr dirty="0"/>
          </a:p>
          <a:p>
            <a:r>
              <a:rPr lang="fr-FR" sz="2000" spc="-1" dirty="0">
                <a:latin typeface="MyriadPro-Regular"/>
                <a:ea typeface="MyriadPro-Regular"/>
              </a:rPr>
              <a:t>Chaque rubrique permet de regrouper en un seul endroit les circulaires, les actualités, les référentiels, et éventuellement les applications informatiques ainsi que leur documentation.</a:t>
            </a:r>
            <a:endParaRPr dirty="0"/>
          </a:p>
          <a:p>
            <a:endParaRPr dirty="0"/>
          </a:p>
          <a:p>
            <a:r>
              <a:rPr lang="fr-FR" sz="2000" spc="-1" dirty="0">
                <a:latin typeface="MyriadPro-Regular"/>
                <a:ea typeface="MyriadPro-Regular"/>
              </a:rPr>
              <a:t>Il suffit de sélectionner une rubrique, un menu déroulant s'affichera, vous donnant accès à des sous-rubriques de cette thématique.</a:t>
            </a:r>
            <a:endParaRPr dirty="0"/>
          </a:p>
          <a:p>
            <a:endParaRPr dirty="0"/>
          </a:p>
          <a:p>
            <a:r>
              <a:rPr lang="fr-FR" sz="2000" spc="-1" dirty="0">
                <a:latin typeface="MyriadPro-Regular"/>
                <a:ea typeface="MyriadPro-Regular"/>
              </a:rPr>
              <a:t>Vous constaterez alors que les informations de la page centrale ainsi que celles de la colonne de droite changent en fonction de la rubrique sélectionnée.</a:t>
            </a:r>
            <a:endParaRPr dirty="0"/>
          </a:p>
        </p:txBody>
      </p:sp>
    </p:spTree>
    <p:extLst>
      <p:ext uri="{BB962C8B-B14F-4D97-AF65-F5344CB8AC3E}">
        <p14:creationId xmlns:p14="http://schemas.microsoft.com/office/powerpoint/2010/main" val="406387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Shape 1"/>
          <p:cNvSpPr txBox="1"/>
          <p:nvPr/>
        </p:nvSpPr>
        <p:spPr>
          <a:xfrm>
            <a:off x="1224000" y="4680000"/>
            <a:ext cx="5688000" cy="4698360"/>
          </a:xfrm>
          <a:prstGeom prst="rect">
            <a:avLst/>
          </a:prstGeom>
          <a:noFill/>
          <a:ln>
            <a:noFill/>
          </a:ln>
        </p:spPr>
        <p:txBody>
          <a:bodyPr lIns="90000" tIns="45000" rIns="90000" bIns="45000"/>
          <a:lstStyle/>
          <a:p>
            <a:r>
              <a:rPr lang="fr-FR" sz="2000" b="1" spc="-1">
                <a:solidFill>
                  <a:srgbClr val="000000"/>
                </a:solidFill>
                <a:latin typeface="Liberation Sans Narrow"/>
                <a:ea typeface="MyriadPro-Regular"/>
              </a:rPr>
              <a:t>Avant de quitter le portail-métier, il faut toujours cliquer sur l’icône de sortie afin de se déconnecter</a:t>
            </a:r>
            <a:endParaRPr/>
          </a:p>
          <a:p>
            <a:r>
              <a:rPr lang="fr-FR" sz="2000" b="1" spc="-1">
                <a:solidFill>
                  <a:srgbClr val="000000"/>
                </a:solidFill>
                <a:latin typeface="Liberation Sans Narrow"/>
                <a:ea typeface="MyriadPro-Regular"/>
              </a:rPr>
              <a:t>totalement du portail. </a:t>
            </a:r>
            <a:endParaRPr/>
          </a:p>
          <a:p>
            <a:endParaRPr/>
          </a:p>
          <a:p>
            <a:r>
              <a:rPr lang="fr-FR" sz="2000" b="1" spc="-1">
                <a:solidFill>
                  <a:srgbClr val="000000"/>
                </a:solidFill>
                <a:latin typeface="Liberation Sans Narrow"/>
                <a:ea typeface="MyriadPro-Regular"/>
              </a:rPr>
              <a:t>Dans le cas contraire, quelqu'un qui réutiliserait l'ordinateur après vous pourrait agir</a:t>
            </a:r>
            <a:endParaRPr/>
          </a:p>
          <a:p>
            <a:r>
              <a:rPr lang="fr-FR" sz="2000" b="1" spc="-1">
                <a:solidFill>
                  <a:srgbClr val="000000"/>
                </a:solidFill>
                <a:latin typeface="Liberation Sans Narrow"/>
                <a:ea typeface="MyriadPro-Regular"/>
              </a:rPr>
              <a:t>sur votre portail et vos applications à votre insu.</a:t>
            </a:r>
            <a:endParaRPr/>
          </a:p>
        </p:txBody>
      </p:sp>
    </p:spTree>
    <p:extLst>
      <p:ext uri="{BB962C8B-B14F-4D97-AF65-F5344CB8AC3E}">
        <p14:creationId xmlns:p14="http://schemas.microsoft.com/office/powerpoint/2010/main" val="1728104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Liberation Sans Narrow"/>
                <a:ea typeface="MyriadPro-Regular"/>
              </a:rPr>
              <a:t>"Mes applications" propose à l'utilisateur un lien direct vers les applications nationales ou académiques qu'il est autorisé à utiliser.</a:t>
            </a:r>
            <a:endParaRPr dirty="0"/>
          </a:p>
          <a:p>
            <a:endParaRPr dirty="0"/>
          </a:p>
          <a:p>
            <a:r>
              <a:rPr lang="fr-FR" sz="2000" spc="-1" dirty="0">
                <a:latin typeface="Liberation Sans Narrow"/>
                <a:ea typeface="MyriadPro-Regular"/>
              </a:rPr>
              <a:t>Ces applications changent en fonction de la rubrique que vous avez </a:t>
            </a:r>
            <a:r>
              <a:rPr lang="fr-FR" sz="2000" spc="-1" dirty="0" smtClean="0">
                <a:latin typeface="Liberation Sans Narrow"/>
                <a:ea typeface="MyriadPro-Regular"/>
              </a:rPr>
              <a:t>sélectionnée.</a:t>
            </a:r>
            <a:endParaRPr dirty="0"/>
          </a:p>
          <a:p>
            <a:r>
              <a:rPr lang="fr-FR" sz="2000" spc="-1" dirty="0">
                <a:latin typeface="Liberation Sans Narrow"/>
                <a:ea typeface="MyriadPro-Regular"/>
              </a:rPr>
              <a:t> </a:t>
            </a:r>
            <a:endParaRPr dirty="0"/>
          </a:p>
          <a:p>
            <a:r>
              <a:rPr lang="fr-FR" sz="2000" spc="-1" dirty="0">
                <a:latin typeface="Liberation Sans Narrow"/>
                <a:ea typeface="MyriadPro-Regular"/>
              </a:rPr>
              <a:t>Cependant, pour des raisons de sécurité, certaines applications peuvent demander une authentification complémentaire. C'est le cas pour se connecter à </a:t>
            </a:r>
            <a:r>
              <a:rPr lang="fr-FR" sz="2000" spc="-1" dirty="0" err="1">
                <a:latin typeface="Liberation Sans Narrow"/>
                <a:ea typeface="MyriadPro-Regular"/>
              </a:rPr>
              <a:t>Arena</a:t>
            </a:r>
            <a:r>
              <a:rPr lang="fr-FR" sz="2000" spc="-1" dirty="0">
                <a:latin typeface="Liberation Sans Narrow"/>
                <a:ea typeface="MyriadPro-Regular"/>
              </a:rPr>
              <a:t> (accès notamment à BE1D et prochainement LSUN</a:t>
            </a:r>
            <a:endParaRPr dirty="0"/>
          </a:p>
        </p:txBody>
      </p:sp>
    </p:spTree>
    <p:extLst>
      <p:ext uri="{BB962C8B-B14F-4D97-AF65-F5344CB8AC3E}">
        <p14:creationId xmlns:p14="http://schemas.microsoft.com/office/powerpoint/2010/main" val="136072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Liberation Sans Narrow"/>
                <a:ea typeface="MyriadPro-Regular"/>
              </a:rPr>
              <a:t>"Mes Favoris" </a:t>
            </a:r>
            <a:r>
              <a:rPr lang="fr-FR" sz="2000" spc="-1" dirty="0" smtClean="0">
                <a:latin typeface="Liberation Sans Narrow"/>
                <a:ea typeface="MyriadPro-Regular"/>
              </a:rPr>
              <a:t>permettent </a:t>
            </a:r>
            <a:r>
              <a:rPr lang="fr-FR" sz="2000" spc="-1" dirty="0">
                <a:latin typeface="Liberation Sans Narrow"/>
                <a:ea typeface="MyriadPro-Regular"/>
              </a:rPr>
              <a:t>de mémoriser et de classer des documents </a:t>
            </a:r>
            <a:r>
              <a:rPr lang="fr-FR" sz="2000" spc="-1" dirty="0" smtClean="0">
                <a:latin typeface="Liberation Sans Narrow"/>
                <a:ea typeface="MyriadPro-Regular"/>
              </a:rPr>
              <a:t>vus </a:t>
            </a:r>
            <a:r>
              <a:rPr lang="fr-FR" sz="2000" spc="-1" dirty="0">
                <a:latin typeface="Liberation Sans Narrow"/>
                <a:ea typeface="MyriadPro-Regular"/>
              </a:rPr>
              <a:t>sur le portail-métier pour y revenir ultérieurement d'un clic de souris.</a:t>
            </a:r>
            <a:endParaRPr dirty="0"/>
          </a:p>
          <a:p>
            <a:endParaRPr dirty="0"/>
          </a:p>
          <a:p>
            <a:r>
              <a:rPr lang="fr-FR" sz="2000" spc="-1" dirty="0">
                <a:latin typeface="Liberation Sans Narrow"/>
                <a:ea typeface="MyriadPro-Regular"/>
              </a:rPr>
              <a:t>On peut créer des dossiers par thématique et y ranger une circulaire, un document, une </a:t>
            </a:r>
            <a:r>
              <a:rPr lang="fr-FR" sz="2000" spc="-1" dirty="0" smtClean="0">
                <a:latin typeface="Liberation Sans Narrow"/>
                <a:ea typeface="MyriadPro-Regular"/>
              </a:rPr>
              <a:t>ressource</a:t>
            </a:r>
            <a:endParaRPr dirty="0"/>
          </a:p>
          <a:p>
            <a:endParaRPr dirty="0"/>
          </a:p>
          <a:p>
            <a:r>
              <a:rPr lang="fr-FR" sz="2000" spc="-1" dirty="0">
                <a:latin typeface="Liberation Sans Narrow"/>
                <a:ea typeface="MyriadPro-Regular"/>
              </a:rPr>
              <a:t>On peut actualiser ses favoris régulièrement tout au cours de l'année en fonction des dossiers à traiter</a:t>
            </a:r>
            <a:endParaRPr dirty="0"/>
          </a:p>
        </p:txBody>
      </p:sp>
    </p:spTree>
    <p:extLst>
      <p:ext uri="{BB962C8B-B14F-4D97-AF65-F5344CB8AC3E}">
        <p14:creationId xmlns:p14="http://schemas.microsoft.com/office/powerpoint/2010/main" val="2876268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Arial"/>
              </a:rPr>
              <a:t>Le calendrier des actes de gestion s’affiche en Une du portail métier,</a:t>
            </a:r>
            <a:endParaRPr dirty="0"/>
          </a:p>
          <a:p>
            <a:endParaRPr dirty="0"/>
          </a:p>
          <a:p>
            <a:r>
              <a:rPr lang="fr-FR" sz="2000" spc="-1" dirty="0">
                <a:latin typeface="Arial"/>
              </a:rPr>
              <a:t>En haut à gauche, des outils permettent de se déplacer dans le temps ou de zoomer,</a:t>
            </a:r>
            <a:endParaRPr dirty="0"/>
          </a:p>
          <a:p>
            <a:r>
              <a:rPr lang="fr-FR" sz="2000" spc="-1" dirty="0">
                <a:latin typeface="Arial"/>
              </a:rPr>
              <a:t>A droite, il est possible de sélectionner les domaines qu’on souhaite afficher,</a:t>
            </a:r>
            <a:endParaRPr dirty="0"/>
          </a:p>
          <a:p>
            <a:r>
              <a:rPr lang="fr-FR" sz="2000" spc="-1" dirty="0">
                <a:latin typeface="Arial"/>
              </a:rPr>
              <a:t>La petite flèche à coté du titre " calendrier des actes de gestion " permet de plier ou déplier le calendrier,</a:t>
            </a:r>
            <a:endParaRPr dirty="0"/>
          </a:p>
        </p:txBody>
      </p:sp>
    </p:spTree>
    <p:extLst>
      <p:ext uri="{BB962C8B-B14F-4D97-AF65-F5344CB8AC3E}">
        <p14:creationId xmlns:p14="http://schemas.microsoft.com/office/powerpoint/2010/main" val="4238393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type="body"/>
          </p:nvPr>
        </p:nvSpPr>
        <p:spPr>
          <a:xfrm>
            <a:off x="756000" y="5078520"/>
            <a:ext cx="6047640" cy="4811040"/>
          </a:xfrm>
          <a:prstGeom prst="rect">
            <a:avLst/>
          </a:prstGeom>
        </p:spPr>
        <p:txBody>
          <a:bodyPr lIns="0" tIns="0" rIns="0" bIns="0"/>
          <a:lstStyle/>
          <a:p>
            <a:r>
              <a:rPr lang="fr-FR" sz="2000" spc="-1" dirty="0">
                <a:latin typeface="Liberation Sans Narrow"/>
                <a:ea typeface="MyriadPro-Regular"/>
              </a:rPr>
              <a:t>"Le dossier administratif" fournit à l'utilisateur des liens directs vers des applications liées notamment à </a:t>
            </a:r>
            <a:r>
              <a:rPr lang="fr-FR" sz="2000" spc="-1" dirty="0" smtClean="0">
                <a:latin typeface="Liberation Sans Narrow"/>
                <a:ea typeface="MyriadPro-Regular"/>
              </a:rPr>
              <a:t>la gestion </a:t>
            </a:r>
            <a:r>
              <a:rPr lang="fr-FR" sz="2000" spc="-1" dirty="0">
                <a:latin typeface="Liberation Sans Narrow"/>
                <a:ea typeface="MyriadPro-Regular"/>
              </a:rPr>
              <a:t>de sa carrière</a:t>
            </a:r>
            <a:r>
              <a:rPr lang="fr-FR" sz="1150" spc="-1" dirty="0">
                <a:latin typeface="MyriadPro-Regular"/>
                <a:ea typeface="MyriadPro-Regular"/>
              </a:rPr>
              <a:t>.</a:t>
            </a:r>
            <a:endParaRPr dirty="0"/>
          </a:p>
          <a:p>
            <a:endParaRPr dirty="0"/>
          </a:p>
          <a:p>
            <a:r>
              <a:rPr lang="fr-FR" sz="2000" spc="-1" dirty="0">
                <a:latin typeface="Liberation Sans Narrow"/>
                <a:ea typeface="MyriadPro-Regular"/>
              </a:rPr>
              <a:t>- IPROF : carrière, notation, échelon, mouvement</a:t>
            </a:r>
            <a:endParaRPr dirty="0"/>
          </a:p>
          <a:p>
            <a:endParaRPr dirty="0"/>
          </a:p>
          <a:p>
            <a:r>
              <a:rPr lang="fr-FR" sz="2000" spc="-1" dirty="0">
                <a:latin typeface="Liberation Sans Narrow"/>
                <a:ea typeface="MyriadPro-Regular"/>
              </a:rPr>
              <a:t>- GAIA : inscription au PAF « Plan Académique de formation</a:t>
            </a:r>
            <a:endParaRPr dirty="0"/>
          </a:p>
          <a:p>
            <a:endParaRPr dirty="0"/>
          </a:p>
          <a:p>
            <a:r>
              <a:rPr lang="fr-FR" sz="2000" spc="-1" dirty="0">
                <a:latin typeface="Liberation Sans Narrow"/>
                <a:ea typeface="MyriadPro-Regular"/>
              </a:rPr>
              <a:t>- Chorus : outil de gestion des frais de déplacement</a:t>
            </a:r>
            <a:endParaRPr dirty="0"/>
          </a:p>
        </p:txBody>
      </p:sp>
    </p:spTree>
    <p:extLst>
      <p:ext uri="{BB962C8B-B14F-4D97-AF65-F5344CB8AC3E}">
        <p14:creationId xmlns:p14="http://schemas.microsoft.com/office/powerpoint/2010/main" val="2690959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504000" y="1769040"/>
            <a:ext cx="9071640" cy="2091240"/>
          </a:xfrm>
          <a:prstGeom prst="rect">
            <a:avLst/>
          </a:prstGeom>
        </p:spPr>
        <p:txBody>
          <a:bodyPr lIns="0" tIns="0" rIns="0" bIns="0"/>
          <a:lstStyle/>
          <a:p>
            <a:endParaRPr/>
          </a:p>
        </p:txBody>
      </p:sp>
      <p:sp>
        <p:nvSpPr>
          <p:cNvPr id="28" name="PlaceHolder 3"/>
          <p:cNvSpPr>
            <a:spLocks noGrp="1"/>
          </p:cNvSpPr>
          <p:nvPr>
            <p:ph type="body"/>
          </p:nvPr>
        </p:nvSpPr>
        <p:spPr>
          <a:xfrm>
            <a:off x="504000" y="4059360"/>
            <a:ext cx="9071640" cy="20912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31"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32" name="PlaceHolder 4"/>
          <p:cNvSpPr>
            <a:spLocks noGrp="1"/>
          </p:cNvSpPr>
          <p:nvPr>
            <p:ph type="body"/>
          </p:nvPr>
        </p:nvSpPr>
        <p:spPr>
          <a:xfrm>
            <a:off x="5152680" y="4059360"/>
            <a:ext cx="4426920" cy="2091240"/>
          </a:xfrm>
          <a:prstGeom prst="rect">
            <a:avLst/>
          </a:prstGeom>
        </p:spPr>
        <p:txBody>
          <a:bodyPr lIns="0" tIns="0" rIns="0" bIns="0"/>
          <a:lstStyle/>
          <a:p>
            <a:endParaRPr/>
          </a:p>
        </p:txBody>
      </p:sp>
      <p:sp>
        <p:nvSpPr>
          <p:cNvPr id="33" name="PlaceHolder 5"/>
          <p:cNvSpPr>
            <a:spLocks noGrp="1"/>
          </p:cNvSpPr>
          <p:nvPr>
            <p:ph type="body"/>
          </p:nvPr>
        </p:nvSpPr>
        <p:spPr>
          <a:xfrm>
            <a:off x="504000" y="4059360"/>
            <a:ext cx="4426920" cy="20912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504000" y="1769040"/>
            <a:ext cx="9071640" cy="4384440"/>
          </a:xfrm>
          <a:prstGeom prst="rect">
            <a:avLst/>
          </a:prstGeom>
        </p:spPr>
        <p:txBody>
          <a:bodyPr lIns="0" tIns="0" rIns="0" bIns="0"/>
          <a:lstStyle/>
          <a:p>
            <a:endParaRPr/>
          </a:p>
        </p:txBody>
      </p:sp>
      <p:sp>
        <p:nvSpPr>
          <p:cNvPr id="36" name="PlaceHolder 3"/>
          <p:cNvSpPr>
            <a:spLocks noGrp="1"/>
          </p:cNvSpPr>
          <p:nvPr>
            <p:ph type="body"/>
          </p:nvPr>
        </p:nvSpPr>
        <p:spPr>
          <a:xfrm>
            <a:off x="504000" y="1769040"/>
            <a:ext cx="9071640" cy="4384440"/>
          </a:xfrm>
          <a:prstGeom prst="rect">
            <a:avLst/>
          </a:prstGeom>
        </p:spPr>
        <p:txBody>
          <a:bodyPr lIns="0" tIns="0" rIns="0" bIns="0"/>
          <a:lstStyle/>
          <a:p>
            <a:endParaRPr/>
          </a:p>
        </p:txBody>
      </p:sp>
      <p:pic>
        <p:nvPicPr>
          <p:cNvPr id="37" name="Image 36"/>
          <p:cNvPicPr/>
          <p:nvPr/>
        </p:nvPicPr>
        <p:blipFill>
          <a:blip r:embed="rId2"/>
          <a:stretch/>
        </p:blipFill>
        <p:spPr>
          <a:xfrm>
            <a:off x="2292120" y="1768680"/>
            <a:ext cx="5495040" cy="4384440"/>
          </a:xfrm>
          <a:prstGeom prst="rect">
            <a:avLst/>
          </a:prstGeom>
          <a:ln>
            <a:noFill/>
          </a:ln>
        </p:spPr>
      </p:pic>
      <p:pic>
        <p:nvPicPr>
          <p:cNvPr id="38" name="Image 37"/>
          <p:cNvPicPr/>
          <p:nvPr/>
        </p:nvPicPr>
        <p:blipFill>
          <a:blip r:embed="rId2"/>
          <a:stretch/>
        </p:blipFill>
        <p:spPr>
          <a:xfrm>
            <a:off x="2292120" y="1768680"/>
            <a:ext cx="5495040" cy="43844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504000" y="1769040"/>
            <a:ext cx="9071640" cy="438444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8" name="PlaceHolder 2"/>
          <p:cNvSpPr>
            <a:spLocks noGrp="1"/>
          </p:cNvSpPr>
          <p:nvPr>
            <p:ph type="body"/>
          </p:nvPr>
        </p:nvSpPr>
        <p:spPr>
          <a:xfrm>
            <a:off x="504000" y="1769040"/>
            <a:ext cx="9071640" cy="43844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504000" y="1769040"/>
            <a:ext cx="4426920" cy="4384440"/>
          </a:xfrm>
          <a:prstGeom prst="rect">
            <a:avLst/>
          </a:prstGeom>
        </p:spPr>
        <p:txBody>
          <a:bodyPr lIns="0" tIns="0" rIns="0" bIns="0"/>
          <a:lstStyle/>
          <a:p>
            <a:endParaRPr/>
          </a:p>
        </p:txBody>
      </p:sp>
      <p:sp>
        <p:nvSpPr>
          <p:cNvPr id="11" name="PlaceHolder 3"/>
          <p:cNvSpPr>
            <a:spLocks noGrp="1"/>
          </p:cNvSpPr>
          <p:nvPr>
            <p:ph type="body"/>
          </p:nvPr>
        </p:nvSpPr>
        <p:spPr>
          <a:xfrm>
            <a:off x="5152680" y="1769040"/>
            <a:ext cx="4426920" cy="43844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180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16" name="PlaceHolder 3"/>
          <p:cNvSpPr>
            <a:spLocks noGrp="1"/>
          </p:cNvSpPr>
          <p:nvPr>
            <p:ph type="body"/>
          </p:nvPr>
        </p:nvSpPr>
        <p:spPr>
          <a:xfrm>
            <a:off x="504000" y="4059360"/>
            <a:ext cx="4426920" cy="2091240"/>
          </a:xfrm>
          <a:prstGeom prst="rect">
            <a:avLst/>
          </a:prstGeom>
        </p:spPr>
        <p:txBody>
          <a:bodyPr lIns="0" tIns="0" rIns="0" bIns="0"/>
          <a:lstStyle/>
          <a:p>
            <a:endParaRPr/>
          </a:p>
        </p:txBody>
      </p:sp>
      <p:sp>
        <p:nvSpPr>
          <p:cNvPr id="17" name="PlaceHolder 4"/>
          <p:cNvSpPr>
            <a:spLocks noGrp="1"/>
          </p:cNvSpPr>
          <p:nvPr>
            <p:ph type="body"/>
          </p:nvPr>
        </p:nvSpPr>
        <p:spPr>
          <a:xfrm>
            <a:off x="5152680" y="1769040"/>
            <a:ext cx="4426920" cy="43844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504000" y="1769040"/>
            <a:ext cx="4426920" cy="4384440"/>
          </a:xfrm>
          <a:prstGeom prst="rect">
            <a:avLst/>
          </a:prstGeom>
        </p:spPr>
        <p:txBody>
          <a:bodyPr lIns="0" tIns="0" rIns="0" bIns="0"/>
          <a:lstStyle/>
          <a:p>
            <a:endParaRPr/>
          </a:p>
        </p:txBody>
      </p:sp>
      <p:sp>
        <p:nvSpPr>
          <p:cNvPr id="20"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21" name="PlaceHolder 4"/>
          <p:cNvSpPr>
            <a:spLocks noGrp="1"/>
          </p:cNvSpPr>
          <p:nvPr>
            <p:ph type="body"/>
          </p:nvPr>
        </p:nvSpPr>
        <p:spPr>
          <a:xfrm>
            <a:off x="5152680" y="4059360"/>
            <a:ext cx="4426920" cy="20912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24"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25" name="PlaceHolder 4"/>
          <p:cNvSpPr>
            <a:spLocks noGrp="1"/>
          </p:cNvSpPr>
          <p:nvPr>
            <p:ph type="body"/>
          </p:nvPr>
        </p:nvSpPr>
        <p:spPr>
          <a:xfrm>
            <a:off x="504000" y="4059360"/>
            <a:ext cx="9071640" cy="20912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r>
              <a:rPr lang="fr-FR" sz="4400" spc="-1">
                <a:latin typeface="Arial"/>
              </a:rPr>
              <a:t>Cliquez pour éditer le format du texte-titre</a:t>
            </a:r>
            <a:endParaRPr/>
          </a:p>
        </p:txBody>
      </p:sp>
      <p:sp>
        <p:nvSpPr>
          <p:cNvPr id="6" name="PlaceHolder 2"/>
          <p:cNvSpPr>
            <a:spLocks noGrp="1"/>
          </p:cNvSpPr>
          <p:nvPr>
            <p:ph type="body"/>
          </p:nvPr>
        </p:nvSpPr>
        <p:spPr>
          <a:xfrm>
            <a:off x="504000" y="1769040"/>
            <a:ext cx="9071640" cy="4384440"/>
          </a:xfrm>
          <a:prstGeom prst="rect">
            <a:avLst/>
          </a:prstGeom>
        </p:spPr>
        <p:txBody>
          <a:bodyPr lIns="0" tIns="0" rIns="0" bIns="0"/>
          <a:lstStyle/>
          <a:p>
            <a:pPr marL="432000" indent="-324000">
              <a:buClr>
                <a:srgbClr val="FFFFFF"/>
              </a:buClr>
              <a:buSzPct val="45000"/>
              <a:buFont typeface="StarSymbol"/>
              <a:buChar char=""/>
            </a:pPr>
            <a:r>
              <a:rPr lang="fr-FR" sz="3200" spc="-1">
                <a:latin typeface="Arial"/>
              </a:rPr>
              <a:t>Cliquez pour éditer le format du plan de texte</a:t>
            </a:r>
            <a:endParaRPr/>
          </a:p>
          <a:p>
            <a:pPr marL="864000" lvl="1" indent="-324000">
              <a:buClr>
                <a:srgbClr val="FFFFFF"/>
              </a:buClr>
              <a:buSzPct val="75000"/>
              <a:buFont typeface="StarSymbol"/>
              <a:buChar char=""/>
            </a:pPr>
            <a:r>
              <a:rPr lang="fr-FR" sz="2800" spc="-1">
                <a:latin typeface="Arial"/>
              </a:rPr>
              <a:t>Second niveau de plan</a:t>
            </a:r>
            <a:endParaRPr/>
          </a:p>
          <a:p>
            <a:pPr marL="1296000" lvl="2" indent="-288000">
              <a:buClr>
                <a:srgbClr val="FFFFFF"/>
              </a:buClr>
              <a:buSzPct val="45000"/>
              <a:buFont typeface="StarSymbol"/>
              <a:buChar char=""/>
            </a:pPr>
            <a:r>
              <a:rPr lang="fr-FR" sz="2400" spc="-1">
                <a:latin typeface="Arial"/>
              </a:rPr>
              <a:t>Troisième niveau de plan</a:t>
            </a:r>
            <a:endParaRPr/>
          </a:p>
          <a:p>
            <a:pPr marL="1728000" lvl="3" indent="-216000">
              <a:buClr>
                <a:srgbClr val="FFFFFF"/>
              </a:buClr>
              <a:buSzPct val="75000"/>
              <a:buFont typeface="StarSymbol"/>
              <a:buChar char=""/>
            </a:pPr>
            <a:r>
              <a:rPr lang="fr-FR" sz="2000" spc="-1">
                <a:latin typeface="Arial"/>
              </a:rPr>
              <a:t>Quatrième niveau de plan</a:t>
            </a:r>
            <a:endParaRPr/>
          </a:p>
          <a:p>
            <a:pPr marL="2160000" lvl="4" indent="-216000">
              <a:buClr>
                <a:srgbClr val="FFFFFF"/>
              </a:buClr>
              <a:buSzPct val="45000"/>
              <a:buFont typeface="StarSymbol"/>
              <a:buChar char=""/>
            </a:pPr>
            <a:r>
              <a:rPr lang="fr-FR" sz="2000" spc="-1">
                <a:latin typeface="Arial"/>
              </a:rPr>
              <a:t>Cinquième niveau de plan</a:t>
            </a:r>
            <a:endParaRPr/>
          </a:p>
          <a:p>
            <a:pPr marL="2592000" lvl="5" indent="-216000">
              <a:buClr>
                <a:srgbClr val="FFFFFF"/>
              </a:buClr>
              <a:buSzPct val="45000"/>
              <a:buFont typeface="StarSymbol"/>
              <a:buChar char=""/>
            </a:pPr>
            <a:r>
              <a:rPr lang="fr-FR" sz="2000" spc="-1">
                <a:latin typeface="Arial"/>
              </a:rPr>
              <a:t>Sixième niveau de plan</a:t>
            </a:r>
            <a:endParaRPr/>
          </a:p>
          <a:p>
            <a:pPr marL="3024000" lvl="6" indent="-216000">
              <a:buClr>
                <a:srgbClr val="FFFFFF"/>
              </a:buClr>
              <a:buSzPct val="45000"/>
              <a:buFont typeface="StarSymbol"/>
              <a:buChar char=""/>
            </a:pPr>
            <a:r>
              <a:rPr lang="fr-FR" sz="2000" spc="-1">
                <a:latin typeface="Arial"/>
              </a:rPr>
              <a:t>Septième niveau de plan</a:t>
            </a:r>
            <a:endParaRPr/>
          </a:p>
        </p:txBody>
      </p:sp>
      <p:sp>
        <p:nvSpPr>
          <p:cNvPr id="2" name="PlaceHolder 3"/>
          <p:cNvSpPr>
            <a:spLocks noGrp="1"/>
          </p:cNvSpPr>
          <p:nvPr>
            <p:ph type="dt"/>
          </p:nvPr>
        </p:nvSpPr>
        <p:spPr>
          <a:xfrm>
            <a:off x="504000" y="6887160"/>
            <a:ext cx="2348280" cy="521280"/>
          </a:xfrm>
          <a:prstGeom prst="rect">
            <a:avLst/>
          </a:prstGeom>
        </p:spPr>
        <p:txBody>
          <a:bodyPr lIns="0" tIns="0" rIns="0" bIns="0"/>
          <a:lstStyle/>
          <a:p>
            <a:r>
              <a:rPr lang="fr-FR" sz="1400" spc="-1">
                <a:latin typeface="Times New Roman"/>
              </a:rPr>
              <a:t>&lt;date/heure&gt;</a:t>
            </a:r>
            <a:endParaRPr/>
          </a:p>
        </p:txBody>
      </p:sp>
      <p:sp>
        <p:nvSpPr>
          <p:cNvPr id="3" name="PlaceHolder 4"/>
          <p:cNvSpPr>
            <a:spLocks noGrp="1"/>
          </p:cNvSpPr>
          <p:nvPr>
            <p:ph type="ftr"/>
          </p:nvPr>
        </p:nvSpPr>
        <p:spPr>
          <a:xfrm>
            <a:off x="3447360" y="6887160"/>
            <a:ext cx="3195000" cy="521280"/>
          </a:xfrm>
          <a:prstGeom prst="rect">
            <a:avLst/>
          </a:prstGeom>
        </p:spPr>
        <p:txBody>
          <a:bodyPr lIns="0" tIns="0" rIns="0" bIns="0"/>
          <a:lstStyle/>
          <a:p>
            <a:pPr algn="ctr"/>
            <a:r>
              <a:rPr lang="fr-FR" sz="1400" spc="-1">
                <a:latin typeface="Times New Roman"/>
              </a:rPr>
              <a:t>&lt;pied de page&gt;</a:t>
            </a:r>
            <a:endParaRPr/>
          </a:p>
        </p:txBody>
      </p:sp>
      <p:sp>
        <p:nvSpPr>
          <p:cNvPr id="4" name="PlaceHolder 5"/>
          <p:cNvSpPr>
            <a:spLocks noGrp="1"/>
          </p:cNvSpPr>
          <p:nvPr>
            <p:ph type="sldNum"/>
          </p:nvPr>
        </p:nvSpPr>
        <p:spPr>
          <a:xfrm>
            <a:off x="7227360" y="6887160"/>
            <a:ext cx="2348280" cy="521280"/>
          </a:xfrm>
          <a:prstGeom prst="rect">
            <a:avLst/>
          </a:prstGeom>
        </p:spPr>
        <p:txBody>
          <a:bodyPr lIns="0" tIns="0" rIns="0" bIns="0"/>
          <a:lstStyle/>
          <a:p>
            <a:pPr algn="r"/>
            <a:fld id="{EB7344E5-65EB-466E-B9BD-99B5986AE10E}" type="slidenum">
              <a:rPr lang="fr-FR" sz="1400" spc="-1">
                <a:latin typeface="Times New Roman"/>
              </a:r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489600" y="1725120"/>
            <a:ext cx="9071640" cy="938880"/>
          </a:xfrm>
          <a:prstGeom prst="rect">
            <a:avLst/>
          </a:prstGeom>
          <a:noFill/>
          <a:ln>
            <a:noFill/>
          </a:ln>
        </p:spPr>
        <p:txBody>
          <a:bodyPr lIns="0" tIns="0" rIns="0" bIns="0" anchor="ctr"/>
          <a:lstStyle/>
          <a:p>
            <a:pPr algn="ctr"/>
            <a:r>
              <a:rPr lang="fr-FR" sz="6000" spc="-1" dirty="0">
                <a:solidFill>
                  <a:srgbClr val="92D050"/>
                </a:solidFill>
                <a:latin typeface="Arial"/>
              </a:rPr>
              <a:t>Le portail métier</a:t>
            </a:r>
            <a:endParaRPr dirty="0">
              <a:solidFill>
                <a:srgbClr val="92D050"/>
              </a:solidFill>
            </a:endParaRPr>
          </a:p>
        </p:txBody>
      </p:sp>
      <p:pic>
        <p:nvPicPr>
          <p:cNvPr id="45" name="Image 44"/>
          <p:cNvPicPr/>
          <p:nvPr/>
        </p:nvPicPr>
        <p:blipFill>
          <a:blip r:embed="rId3"/>
          <a:stretch/>
        </p:blipFill>
        <p:spPr>
          <a:xfrm>
            <a:off x="4368600" y="6075000"/>
            <a:ext cx="1313640" cy="1197000"/>
          </a:xfrm>
          <a:prstGeom prst="rect">
            <a:avLst/>
          </a:prstGeom>
          <a:ln>
            <a:noFill/>
          </a:ln>
        </p:spPr>
      </p:pic>
      <p:sp>
        <p:nvSpPr>
          <p:cNvPr id="46" name="TextShape 2"/>
          <p:cNvSpPr txBox="1"/>
          <p:nvPr/>
        </p:nvSpPr>
        <p:spPr>
          <a:xfrm>
            <a:off x="418320" y="6841800"/>
            <a:ext cx="2909496" cy="430200"/>
          </a:xfrm>
          <a:prstGeom prst="rect">
            <a:avLst/>
          </a:prstGeom>
          <a:noFill/>
          <a:ln>
            <a:noFill/>
          </a:ln>
        </p:spPr>
        <p:txBody>
          <a:bodyPr lIns="90000" tIns="45000" rIns="90000" bIns="45000"/>
          <a:lstStyle/>
          <a:p>
            <a:r>
              <a:rPr lang="fr-FR" sz="2400" b="1" spc="-1" dirty="0" smtClean="0">
                <a:solidFill>
                  <a:srgbClr val="B3B3B3"/>
                </a:solidFill>
                <a:latin typeface="Arial"/>
              </a:rPr>
              <a:t>Septembre </a:t>
            </a:r>
            <a:r>
              <a:rPr lang="fr-FR" sz="2400" b="1" spc="-1" dirty="0">
                <a:solidFill>
                  <a:srgbClr val="B3B3B3"/>
                </a:solidFill>
              </a:rPr>
              <a:t>2016</a:t>
            </a:r>
            <a:endParaRPr lang="fr-FR" sz="2400" dirty="0" smtClean="0"/>
          </a:p>
          <a:p>
            <a:endParaRPr dirty="0"/>
          </a:p>
        </p:txBody>
      </p:sp>
      <p:pic>
        <p:nvPicPr>
          <p:cNvPr id="47" name="Image 46"/>
          <p:cNvPicPr/>
          <p:nvPr/>
        </p:nvPicPr>
        <p:blipFill>
          <a:blip r:embed="rId4"/>
          <a:stretch/>
        </p:blipFill>
        <p:spPr>
          <a:xfrm>
            <a:off x="6134940" y="5795820"/>
            <a:ext cx="1692360" cy="1419480"/>
          </a:xfrm>
          <a:prstGeom prst="rect">
            <a:avLst/>
          </a:prstGeom>
          <a:ln>
            <a:noFill/>
          </a:ln>
        </p:spPr>
      </p:pic>
      <p:pic>
        <p:nvPicPr>
          <p:cNvPr id="48" name="Image 47"/>
          <p:cNvPicPr/>
          <p:nvPr/>
        </p:nvPicPr>
        <p:blipFill>
          <a:blip r:embed="rId5"/>
          <a:stretch/>
        </p:blipFill>
        <p:spPr>
          <a:xfrm>
            <a:off x="8280000" y="5738760"/>
            <a:ext cx="1368000" cy="1533600"/>
          </a:xfrm>
          <a:prstGeom prst="rect">
            <a:avLst/>
          </a:prstGeom>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calendrier des actes de gestion</a:t>
            </a:r>
            <a:endParaRPr dirty="0">
              <a:solidFill>
                <a:srgbClr val="92D050"/>
              </a:solidFill>
            </a:endParaRPr>
          </a:p>
        </p:txBody>
      </p:sp>
      <p:pic>
        <p:nvPicPr>
          <p:cNvPr id="122" name="Image 121"/>
          <p:cNvPicPr/>
          <p:nvPr/>
        </p:nvPicPr>
        <p:blipFill>
          <a:blip r:embed="rId3"/>
          <a:stretch/>
        </p:blipFill>
        <p:spPr>
          <a:xfrm>
            <a:off x="360360" y="1944000"/>
            <a:ext cx="9071640" cy="3019680"/>
          </a:xfrm>
          <a:prstGeom prst="rect">
            <a:avLst/>
          </a:prstGeom>
          <a:ln>
            <a:noFill/>
          </a:ln>
        </p:spPr>
      </p:pic>
      <p:sp>
        <p:nvSpPr>
          <p:cNvPr id="123" name="TextShape 2"/>
          <p:cNvSpPr txBox="1"/>
          <p:nvPr/>
        </p:nvSpPr>
        <p:spPr>
          <a:xfrm>
            <a:off x="864000" y="5472000"/>
            <a:ext cx="8712000" cy="715320"/>
          </a:xfrm>
          <a:prstGeom prst="rect">
            <a:avLst/>
          </a:prstGeom>
          <a:noFill/>
          <a:ln>
            <a:noFill/>
          </a:ln>
        </p:spPr>
        <p:txBody>
          <a:bodyPr lIns="90000" tIns="45000" rIns="90000" bIns="45000"/>
          <a:lstStyle/>
          <a:p>
            <a:pPr marL="216000" indent="-216000">
              <a:buClr>
                <a:srgbClr val="FFFFFF"/>
              </a:buClr>
              <a:buSzPct val="45000"/>
              <a:buFont typeface="StarSymbol"/>
              <a:buChar char=""/>
            </a:pPr>
            <a:r>
              <a:rPr lang="fr-FR" sz="2200" b="1" spc="-1">
                <a:solidFill>
                  <a:srgbClr val="004586"/>
                </a:solidFill>
                <a:latin typeface="Arial"/>
              </a:rPr>
              <a:t>Sélection d’un acte de gestion par un clic sur son intitulé</a:t>
            </a:r>
            <a:endParaRPr/>
          </a:p>
          <a:p>
            <a:pPr marL="216000" indent="-216000">
              <a:buClr>
                <a:srgbClr val="FFFFFF"/>
              </a:buClr>
              <a:buSzPct val="45000"/>
              <a:buFont typeface="StarSymbol"/>
              <a:buChar char=""/>
            </a:pPr>
            <a:r>
              <a:rPr lang="fr-FR" sz="2200" b="1" spc="-1">
                <a:solidFill>
                  <a:srgbClr val="004586"/>
                </a:solidFill>
                <a:latin typeface="Arial"/>
              </a:rPr>
              <a:t>Une bulle s’affiche, avec le titre de l’acte et les dates</a:t>
            </a:r>
            <a:endParaRPr/>
          </a:p>
        </p:txBody>
      </p:sp>
      <p:sp>
        <p:nvSpPr>
          <p:cNvPr id="124" name="CustomShape 3"/>
          <p:cNvSpPr/>
          <p:nvPr/>
        </p:nvSpPr>
        <p:spPr>
          <a:xfrm rot="18051600">
            <a:off x="5629680" y="4498200"/>
            <a:ext cx="1814760" cy="216000"/>
          </a:xfrm>
          <a:custGeom>
            <a:avLst/>
            <a:gdLst/>
            <a:ahLst/>
            <a:cxnLst/>
            <a:rect l="0" t="0" r="r" b="b"/>
            <a:pathLst>
              <a:path w="2716" h="4406">
                <a:moveTo>
                  <a:pt x="0" y="4251"/>
                </a:moveTo>
                <a:lnTo>
                  <a:pt x="1940" y="1005"/>
                </a:lnTo>
                <a:lnTo>
                  <a:pt x="1811" y="929"/>
                </a:lnTo>
                <a:lnTo>
                  <a:pt x="2715" y="0"/>
                </a:lnTo>
                <a:lnTo>
                  <a:pt x="2327" y="1237"/>
                </a:lnTo>
                <a:lnTo>
                  <a:pt x="2197" y="1159"/>
                </a:lnTo>
                <a:lnTo>
                  <a:pt x="258" y="4405"/>
                </a:lnTo>
                <a:lnTo>
                  <a:pt x="0" y="4251"/>
                </a:lnTo>
              </a:path>
            </a:pathLst>
          </a:custGeom>
          <a:solidFill>
            <a:srgbClr val="AECF00"/>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504000" y="301320"/>
            <a:ext cx="9288000" cy="1262160"/>
          </a:xfrm>
          <a:prstGeom prst="rect">
            <a:avLst/>
          </a:prstGeom>
          <a:noFill/>
          <a:ln>
            <a:noFill/>
          </a:ln>
        </p:spPr>
        <p:txBody>
          <a:bodyPr lIns="0" tIns="0" rIns="0" bIns="0" anchor="ctr"/>
          <a:lstStyle/>
          <a:p>
            <a:pPr algn="ctr"/>
            <a:r>
              <a:rPr lang="fr-FR" sz="4400" spc="-1" dirty="0">
                <a:solidFill>
                  <a:srgbClr val="92D050"/>
                </a:solidFill>
                <a:latin typeface="Arial"/>
              </a:rPr>
              <a:t>Le bloc « mon dossier administratif »</a:t>
            </a:r>
            <a:endParaRPr dirty="0">
              <a:solidFill>
                <a:srgbClr val="92D050"/>
              </a:solidFill>
            </a:endParaRPr>
          </a:p>
        </p:txBody>
      </p:sp>
      <p:sp>
        <p:nvSpPr>
          <p:cNvPr id="126" name="TextShape 2"/>
          <p:cNvSpPr txBox="1"/>
          <p:nvPr/>
        </p:nvSpPr>
        <p:spPr>
          <a:xfrm>
            <a:off x="360000" y="1985040"/>
            <a:ext cx="9432000" cy="1182960"/>
          </a:xfrm>
          <a:prstGeom prst="rect">
            <a:avLst/>
          </a:prstGeom>
          <a:noFill/>
          <a:ln>
            <a:noFill/>
          </a:ln>
        </p:spPr>
        <p:txBody>
          <a:bodyPr lIns="0" tIns="0" rIns="0" bIns="0"/>
          <a:lstStyle/>
          <a:p>
            <a:pPr marL="432000" indent="-324000">
              <a:buClr>
                <a:srgbClr val="FFFFFF"/>
              </a:buClr>
              <a:buSzPct val="45000"/>
              <a:buFont typeface="StarSymbol"/>
              <a:buChar char=""/>
            </a:pPr>
            <a:r>
              <a:rPr lang="fr-FR" sz="3200" spc="-1">
                <a:latin typeface="Arial"/>
              </a:rPr>
              <a:t>Ce dossier n'est visible que sur la page d'accueil</a:t>
            </a:r>
            <a:endParaRPr/>
          </a:p>
        </p:txBody>
      </p:sp>
      <p:pic>
        <p:nvPicPr>
          <p:cNvPr id="127" name="Image 126"/>
          <p:cNvPicPr/>
          <p:nvPr/>
        </p:nvPicPr>
        <p:blipFill>
          <a:blip r:embed="rId3"/>
          <a:stretch/>
        </p:blipFill>
        <p:spPr>
          <a:xfrm>
            <a:off x="3096000" y="3240000"/>
            <a:ext cx="4761000" cy="2741400"/>
          </a:xfrm>
          <a:prstGeom prst="rect">
            <a:avLst/>
          </a:prstGeom>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Shape 1"/>
          <p:cNvSpPr txBox="1"/>
          <p:nvPr/>
        </p:nvSpPr>
        <p:spPr>
          <a:xfrm>
            <a:off x="504000" y="7200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Intégrer des flux </a:t>
            </a:r>
            <a:endParaRPr dirty="0">
              <a:solidFill>
                <a:srgbClr val="92D050"/>
              </a:solidFill>
            </a:endParaRPr>
          </a:p>
        </p:txBody>
      </p:sp>
      <p:sp>
        <p:nvSpPr>
          <p:cNvPr id="129" name="TextShape 2"/>
          <p:cNvSpPr txBox="1"/>
          <p:nvPr/>
        </p:nvSpPr>
        <p:spPr>
          <a:xfrm>
            <a:off x="504000" y="1152000"/>
            <a:ext cx="9071640" cy="4384440"/>
          </a:xfrm>
          <a:prstGeom prst="rect">
            <a:avLst/>
          </a:prstGeom>
          <a:noFill/>
          <a:ln>
            <a:noFill/>
          </a:ln>
        </p:spPr>
        <p:txBody>
          <a:bodyPr lIns="0" tIns="0" rIns="0" bIns="0"/>
          <a:lstStyle/>
          <a:p>
            <a:pPr marL="432000" indent="-324000">
              <a:buClr>
                <a:srgbClr val="FFFFFF"/>
              </a:buClr>
              <a:buSzPct val="45000"/>
              <a:buFont typeface="StarSymbol"/>
              <a:buChar char=""/>
            </a:pPr>
            <a:r>
              <a:rPr lang="fr-FR" sz="3200" spc="-1" dirty="0">
                <a:solidFill>
                  <a:srgbClr val="0070C0"/>
                </a:solidFill>
                <a:latin typeface="Arial"/>
              </a:rPr>
              <a:t>Affichez dans le portail métier les flux d'informations d'autres sites.</a:t>
            </a:r>
            <a:endParaRPr dirty="0">
              <a:solidFill>
                <a:srgbClr val="0070C0"/>
              </a:solidFill>
            </a:endParaRPr>
          </a:p>
        </p:txBody>
      </p:sp>
      <p:pic>
        <p:nvPicPr>
          <p:cNvPr id="130" name="Image 129"/>
          <p:cNvPicPr/>
          <p:nvPr/>
        </p:nvPicPr>
        <p:blipFill>
          <a:blip r:embed="rId3"/>
          <a:stretch/>
        </p:blipFill>
        <p:spPr>
          <a:xfrm>
            <a:off x="153360" y="2232000"/>
            <a:ext cx="6398640" cy="4032000"/>
          </a:xfrm>
          <a:prstGeom prst="rect">
            <a:avLst/>
          </a:prstGeom>
          <a:ln>
            <a:noFill/>
          </a:ln>
        </p:spPr>
      </p:pic>
      <p:pic>
        <p:nvPicPr>
          <p:cNvPr id="131" name="Image 130"/>
          <p:cNvPicPr/>
          <p:nvPr/>
        </p:nvPicPr>
        <p:blipFill>
          <a:blip r:embed="rId4"/>
          <a:stretch/>
        </p:blipFill>
        <p:spPr>
          <a:xfrm>
            <a:off x="6954120" y="2502360"/>
            <a:ext cx="2919240" cy="3329640"/>
          </a:xfrm>
          <a:prstGeom prst="rect">
            <a:avLst/>
          </a:prstGeom>
          <a:ln>
            <a:noFill/>
          </a:ln>
        </p:spPr>
      </p:pic>
      <p:sp>
        <p:nvSpPr>
          <p:cNvPr id="132" name="Line 3"/>
          <p:cNvSpPr/>
          <p:nvPr/>
        </p:nvSpPr>
        <p:spPr>
          <a:xfrm>
            <a:off x="6552000" y="2808000"/>
            <a:ext cx="792000" cy="1368000"/>
          </a:xfrm>
          <a:prstGeom prst="line">
            <a:avLst/>
          </a:prstGeom>
          <a:ln>
            <a:noFill/>
          </a:ln>
        </p:spPr>
        <p:style>
          <a:lnRef idx="0">
            <a:scrgbClr r="0" g="0" b="0"/>
          </a:lnRef>
          <a:fillRef idx="0">
            <a:scrgbClr r="0" g="0" b="0"/>
          </a:fillRef>
          <a:effectRef idx="0">
            <a:scrgbClr r="0" g="0" b="0"/>
          </a:effectRef>
          <a:fontRef idx="minor"/>
        </p:style>
      </p:sp>
      <p:sp>
        <p:nvSpPr>
          <p:cNvPr id="133" name="Line 4"/>
          <p:cNvSpPr/>
          <p:nvPr/>
        </p:nvSpPr>
        <p:spPr>
          <a:xfrm>
            <a:off x="6408000" y="2952000"/>
            <a:ext cx="936000" cy="1224000"/>
          </a:xfrm>
          <a:prstGeom prst="line">
            <a:avLst/>
          </a:prstGeom>
          <a:ln w="38160">
            <a:solidFill>
              <a:srgbClr val="AECF00"/>
            </a:solidFill>
            <a:round/>
            <a:tailEnd type="triangle" w="med" len="med"/>
          </a:ln>
        </p:spPr>
        <p:style>
          <a:lnRef idx="0">
            <a:scrgbClr r="0" g="0" b="0"/>
          </a:lnRef>
          <a:fillRef idx="0">
            <a:scrgbClr r="0" g="0" b="0"/>
          </a:fillRef>
          <a:effectRef idx="0">
            <a:scrgbClr r="0" g="0" b="0"/>
          </a:effectRef>
          <a:fontRef idx="minor"/>
        </p:style>
      </p:sp>
      <p:sp>
        <p:nvSpPr>
          <p:cNvPr id="134" name="Line 5"/>
          <p:cNvSpPr/>
          <p:nvPr/>
        </p:nvSpPr>
        <p:spPr>
          <a:xfrm>
            <a:off x="6408000" y="4608000"/>
            <a:ext cx="864000" cy="432000"/>
          </a:xfrm>
          <a:prstGeom prst="line">
            <a:avLst/>
          </a:prstGeom>
          <a:ln w="38160">
            <a:solidFill>
              <a:srgbClr val="AECF00"/>
            </a:solidFill>
            <a:round/>
            <a:tailEnd type="triangle" w="med" len="med"/>
          </a:ln>
        </p:spPr>
        <p:style>
          <a:lnRef idx="0">
            <a:scrgbClr r="0" g="0" b="0"/>
          </a:lnRef>
          <a:fillRef idx="0">
            <a:scrgbClr r="0" g="0" b="0"/>
          </a:fillRef>
          <a:effectRef idx="0">
            <a:scrgbClr r="0" g="0" b="0"/>
          </a:effectRef>
          <a:fontRef idx="minor"/>
        </p:style>
      </p:sp>
      <p:sp>
        <p:nvSpPr>
          <p:cNvPr id="135" name="Line 6"/>
          <p:cNvSpPr/>
          <p:nvPr/>
        </p:nvSpPr>
        <p:spPr>
          <a:xfrm>
            <a:off x="6408000" y="4896000"/>
            <a:ext cx="864000" cy="504000"/>
          </a:xfrm>
          <a:prstGeom prst="line">
            <a:avLst/>
          </a:prstGeom>
          <a:ln w="38160">
            <a:solidFill>
              <a:srgbClr val="AECF00"/>
            </a:solidFill>
            <a:round/>
            <a:tailEnd type="triangle" w="med" len="med"/>
          </a:ln>
        </p:spPr>
        <p:style>
          <a:lnRef idx="0">
            <a:scrgbClr r="0" g="0" b="0"/>
          </a:lnRef>
          <a:fillRef idx="0">
            <a:scrgbClr r="0" g="0" b="0"/>
          </a:fillRef>
          <a:effectRef idx="0">
            <a:scrgbClr r="0" g="0" b="0"/>
          </a:effectRef>
          <a:fontRef idx="minor"/>
        </p:style>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fonctionnement du portail métier</a:t>
            </a:r>
            <a:endParaRPr dirty="0">
              <a:solidFill>
                <a:srgbClr val="92D050"/>
              </a:solidFill>
            </a:endParaRPr>
          </a:p>
        </p:txBody>
      </p:sp>
      <p:sp>
        <p:nvSpPr>
          <p:cNvPr id="50" name="TextShape 2"/>
          <p:cNvSpPr txBox="1"/>
          <p:nvPr/>
        </p:nvSpPr>
        <p:spPr>
          <a:xfrm>
            <a:off x="504000" y="2232000"/>
            <a:ext cx="9071640" cy="4384440"/>
          </a:xfrm>
          <a:prstGeom prst="rect">
            <a:avLst/>
          </a:prstGeom>
          <a:noFill/>
          <a:ln>
            <a:noFill/>
          </a:ln>
        </p:spPr>
        <p:txBody>
          <a:bodyPr lIns="0" tIns="0" rIns="0" bIns="0"/>
          <a:lstStyle/>
          <a:p>
            <a:pPr marL="432000" indent="-324000">
              <a:buClr>
                <a:srgbClr val="FFFFFF"/>
              </a:buClr>
              <a:buSzPct val="45000"/>
              <a:buFont typeface="StarSymbol"/>
              <a:buChar char=""/>
            </a:pPr>
            <a:r>
              <a:rPr lang="fr-FR" sz="3200" spc="-1" dirty="0">
                <a:solidFill>
                  <a:srgbClr val="0070C0"/>
                </a:solidFill>
                <a:latin typeface="Arial"/>
              </a:rPr>
              <a:t>Un contenu lié à votre statut</a:t>
            </a:r>
            <a:endParaRPr dirty="0">
              <a:solidFill>
                <a:srgbClr val="0070C0"/>
              </a:solidFill>
            </a:endParaRPr>
          </a:p>
          <a:p>
            <a:pPr marL="432000" indent="-324000">
              <a:buClr>
                <a:srgbClr val="FFFFFF"/>
              </a:buClr>
              <a:buSzPct val="45000"/>
              <a:buFont typeface="StarSymbol"/>
              <a:buChar char=""/>
            </a:pPr>
            <a:r>
              <a:rPr lang="fr-FR" sz="3200" spc="-1" dirty="0">
                <a:solidFill>
                  <a:srgbClr val="0070C0"/>
                </a:solidFill>
                <a:latin typeface="Arial"/>
              </a:rPr>
              <a:t>Un contenu variable suivant les écrans</a:t>
            </a:r>
            <a:endParaRPr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432360" y="7200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L'organisation du portail métier</a:t>
            </a:r>
            <a:endParaRPr dirty="0">
              <a:solidFill>
                <a:srgbClr val="92D050"/>
              </a:solidFill>
            </a:endParaRPr>
          </a:p>
        </p:txBody>
      </p:sp>
      <p:pic>
        <p:nvPicPr>
          <p:cNvPr id="52" name="Image 51"/>
          <p:cNvPicPr/>
          <p:nvPr/>
        </p:nvPicPr>
        <p:blipFill>
          <a:blip r:embed="rId3"/>
          <a:stretch/>
        </p:blipFill>
        <p:spPr>
          <a:xfrm>
            <a:off x="1512000" y="1359360"/>
            <a:ext cx="7056000" cy="6065640"/>
          </a:xfrm>
          <a:prstGeom prst="rect">
            <a:avLst/>
          </a:prstGeom>
          <a:ln>
            <a:noFill/>
          </a:ln>
        </p:spPr>
      </p:pic>
      <p:sp>
        <p:nvSpPr>
          <p:cNvPr id="53" name="CustomShape 2"/>
          <p:cNvSpPr/>
          <p:nvPr/>
        </p:nvSpPr>
        <p:spPr>
          <a:xfrm>
            <a:off x="1944000" y="1872000"/>
            <a:ext cx="648000" cy="648000"/>
          </a:xfrm>
          <a:prstGeom prst="ellipse">
            <a:avLst/>
          </a:prstGeom>
          <a:solidFill>
            <a:srgbClr val="FF0000"/>
          </a:solidFill>
          <a:ln>
            <a:noFill/>
          </a:ln>
        </p:spPr>
        <p:style>
          <a:lnRef idx="0">
            <a:scrgbClr r="0" g="0" b="0"/>
          </a:lnRef>
          <a:fillRef idx="0">
            <a:scrgbClr r="0" g="0" b="0"/>
          </a:fillRef>
          <a:effectRef idx="0">
            <a:scrgbClr r="0" g="0" b="0"/>
          </a:effectRef>
          <a:fontRef idx="minor"/>
        </p:style>
      </p:sp>
      <p:sp>
        <p:nvSpPr>
          <p:cNvPr id="54" name="TextShape 3"/>
          <p:cNvSpPr txBox="1"/>
          <p:nvPr/>
        </p:nvSpPr>
        <p:spPr>
          <a:xfrm>
            <a:off x="2088000" y="1980000"/>
            <a:ext cx="360000" cy="430200"/>
          </a:xfrm>
          <a:prstGeom prst="rect">
            <a:avLst/>
          </a:prstGeom>
          <a:noFill/>
          <a:ln>
            <a:noFill/>
          </a:ln>
        </p:spPr>
        <p:txBody>
          <a:bodyPr lIns="90000" tIns="45000" rIns="90000" bIns="45000"/>
          <a:lstStyle/>
          <a:p>
            <a:r>
              <a:rPr lang="fr-FR" sz="2400" b="1" spc="-1">
                <a:latin typeface="Arial"/>
              </a:rPr>
              <a:t>1</a:t>
            </a:r>
            <a:endParaRPr/>
          </a:p>
        </p:txBody>
      </p:sp>
      <p:sp>
        <p:nvSpPr>
          <p:cNvPr id="55" name="CustomShape 4"/>
          <p:cNvSpPr/>
          <p:nvPr/>
        </p:nvSpPr>
        <p:spPr>
          <a:xfrm>
            <a:off x="5040000" y="1368000"/>
            <a:ext cx="648000" cy="648000"/>
          </a:xfrm>
          <a:prstGeom prst="ellipse">
            <a:avLst/>
          </a:prstGeom>
          <a:solidFill>
            <a:srgbClr val="FF0000"/>
          </a:solidFill>
          <a:ln>
            <a:noFill/>
          </a:ln>
        </p:spPr>
        <p:style>
          <a:lnRef idx="0">
            <a:scrgbClr r="0" g="0" b="0"/>
          </a:lnRef>
          <a:fillRef idx="0">
            <a:scrgbClr r="0" g="0" b="0"/>
          </a:fillRef>
          <a:effectRef idx="0">
            <a:scrgbClr r="0" g="0" b="0"/>
          </a:effectRef>
          <a:fontRef idx="minor"/>
        </p:style>
      </p:sp>
      <p:sp>
        <p:nvSpPr>
          <p:cNvPr id="56" name="TextShape 5"/>
          <p:cNvSpPr txBox="1"/>
          <p:nvPr/>
        </p:nvSpPr>
        <p:spPr>
          <a:xfrm>
            <a:off x="5184000" y="1476000"/>
            <a:ext cx="360000" cy="430200"/>
          </a:xfrm>
          <a:prstGeom prst="rect">
            <a:avLst/>
          </a:prstGeom>
          <a:noFill/>
          <a:ln>
            <a:noFill/>
          </a:ln>
        </p:spPr>
        <p:txBody>
          <a:bodyPr lIns="90000" tIns="45000" rIns="90000" bIns="45000"/>
          <a:lstStyle/>
          <a:p>
            <a:r>
              <a:rPr lang="fr-FR" sz="2400" b="1" spc="-1">
                <a:latin typeface="Arial"/>
              </a:rPr>
              <a:t>2</a:t>
            </a:r>
            <a:endParaRPr/>
          </a:p>
        </p:txBody>
      </p:sp>
      <p:sp>
        <p:nvSpPr>
          <p:cNvPr id="57" name="CustomShape 6"/>
          <p:cNvSpPr/>
          <p:nvPr/>
        </p:nvSpPr>
        <p:spPr>
          <a:xfrm>
            <a:off x="7200000" y="2880000"/>
            <a:ext cx="648000" cy="648000"/>
          </a:xfrm>
          <a:prstGeom prst="ellipse">
            <a:avLst/>
          </a:prstGeom>
          <a:solidFill>
            <a:srgbClr val="FF0000"/>
          </a:solidFill>
          <a:ln>
            <a:noFill/>
          </a:ln>
        </p:spPr>
        <p:style>
          <a:lnRef idx="0">
            <a:scrgbClr r="0" g="0" b="0"/>
          </a:lnRef>
          <a:fillRef idx="0">
            <a:scrgbClr r="0" g="0" b="0"/>
          </a:fillRef>
          <a:effectRef idx="0">
            <a:scrgbClr r="0" g="0" b="0"/>
          </a:effectRef>
          <a:fontRef idx="minor"/>
        </p:style>
      </p:sp>
      <p:sp>
        <p:nvSpPr>
          <p:cNvPr id="58" name="TextShape 7"/>
          <p:cNvSpPr txBox="1"/>
          <p:nvPr/>
        </p:nvSpPr>
        <p:spPr>
          <a:xfrm>
            <a:off x="7344000" y="2988000"/>
            <a:ext cx="360000" cy="430200"/>
          </a:xfrm>
          <a:prstGeom prst="rect">
            <a:avLst/>
          </a:prstGeom>
          <a:noFill/>
          <a:ln>
            <a:noFill/>
          </a:ln>
        </p:spPr>
        <p:txBody>
          <a:bodyPr lIns="90000" tIns="45000" rIns="90000" bIns="45000"/>
          <a:lstStyle/>
          <a:p>
            <a:r>
              <a:rPr lang="fr-FR" sz="2400" b="1" spc="-1">
                <a:latin typeface="Arial"/>
              </a:rPr>
              <a:t>3</a:t>
            </a:r>
            <a:endParaRPr/>
          </a:p>
        </p:txBody>
      </p:sp>
      <p:sp>
        <p:nvSpPr>
          <p:cNvPr id="59" name="CustomShape 8"/>
          <p:cNvSpPr/>
          <p:nvPr/>
        </p:nvSpPr>
        <p:spPr>
          <a:xfrm>
            <a:off x="4320000" y="3672000"/>
            <a:ext cx="648000" cy="648000"/>
          </a:xfrm>
          <a:prstGeom prst="ellipse">
            <a:avLst/>
          </a:prstGeom>
          <a:solidFill>
            <a:srgbClr val="FF0000"/>
          </a:solidFill>
          <a:ln>
            <a:noFill/>
          </a:ln>
        </p:spPr>
        <p:style>
          <a:lnRef idx="0">
            <a:scrgbClr r="0" g="0" b="0"/>
          </a:lnRef>
          <a:fillRef idx="0">
            <a:scrgbClr r="0" g="0" b="0"/>
          </a:fillRef>
          <a:effectRef idx="0">
            <a:scrgbClr r="0" g="0" b="0"/>
          </a:effectRef>
          <a:fontRef idx="minor"/>
        </p:style>
      </p:sp>
      <p:sp>
        <p:nvSpPr>
          <p:cNvPr id="60" name="TextShape 9"/>
          <p:cNvSpPr txBox="1"/>
          <p:nvPr/>
        </p:nvSpPr>
        <p:spPr>
          <a:xfrm>
            <a:off x="4464000" y="3780000"/>
            <a:ext cx="360000" cy="430200"/>
          </a:xfrm>
          <a:prstGeom prst="rect">
            <a:avLst/>
          </a:prstGeom>
          <a:noFill/>
          <a:ln>
            <a:noFill/>
          </a:ln>
        </p:spPr>
        <p:txBody>
          <a:bodyPr lIns="90000" tIns="45000" rIns="90000" bIns="45000"/>
          <a:lstStyle/>
          <a:p>
            <a:r>
              <a:rPr lang="fr-FR" sz="2400" b="1" spc="-1">
                <a:latin typeface="Arial"/>
              </a:rPr>
              <a:t>4</a:t>
            </a:r>
            <a:endParaRPr/>
          </a:p>
        </p:txBody>
      </p:sp>
      <p:sp>
        <p:nvSpPr>
          <p:cNvPr id="61" name="CustomShape 10"/>
          <p:cNvSpPr/>
          <p:nvPr/>
        </p:nvSpPr>
        <p:spPr>
          <a:xfrm>
            <a:off x="4536000" y="6840000"/>
            <a:ext cx="648000" cy="648000"/>
          </a:xfrm>
          <a:prstGeom prst="ellipse">
            <a:avLst/>
          </a:prstGeom>
          <a:solidFill>
            <a:srgbClr val="FF0000"/>
          </a:solidFill>
          <a:ln>
            <a:noFill/>
          </a:ln>
        </p:spPr>
        <p:style>
          <a:lnRef idx="0">
            <a:scrgbClr r="0" g="0" b="0"/>
          </a:lnRef>
          <a:fillRef idx="0">
            <a:scrgbClr r="0" g="0" b="0"/>
          </a:fillRef>
          <a:effectRef idx="0">
            <a:scrgbClr r="0" g="0" b="0"/>
          </a:effectRef>
          <a:fontRef idx="minor"/>
        </p:style>
      </p:sp>
      <p:sp>
        <p:nvSpPr>
          <p:cNvPr id="62" name="TextShape 11"/>
          <p:cNvSpPr txBox="1"/>
          <p:nvPr/>
        </p:nvSpPr>
        <p:spPr>
          <a:xfrm>
            <a:off x="4680000" y="6948000"/>
            <a:ext cx="360000" cy="430200"/>
          </a:xfrm>
          <a:prstGeom prst="rect">
            <a:avLst/>
          </a:prstGeom>
          <a:noFill/>
          <a:ln>
            <a:noFill/>
          </a:ln>
        </p:spPr>
        <p:txBody>
          <a:bodyPr lIns="90000" tIns="45000" rIns="90000" bIns="45000"/>
          <a:lstStyle/>
          <a:p>
            <a:r>
              <a:rPr lang="fr-FR" sz="2400" b="1" spc="-1">
                <a:latin typeface="Arial"/>
              </a:rPr>
              <a:t>5</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Shape 1"/>
          <p:cNvSpPr txBox="1"/>
          <p:nvPr/>
        </p:nvSpPr>
        <p:spPr>
          <a:xfrm>
            <a:off x="504000" y="72000"/>
            <a:ext cx="9071640" cy="1008000"/>
          </a:xfrm>
          <a:prstGeom prst="rect">
            <a:avLst/>
          </a:prstGeom>
          <a:noFill/>
          <a:ln>
            <a:noFill/>
          </a:ln>
        </p:spPr>
        <p:txBody>
          <a:bodyPr lIns="0" tIns="0" rIns="0" bIns="0" anchor="ctr"/>
          <a:lstStyle/>
          <a:p>
            <a:pPr algn="ctr"/>
            <a:r>
              <a:rPr lang="fr-FR" sz="4400" spc="-1" dirty="0">
                <a:solidFill>
                  <a:srgbClr val="92D050"/>
                </a:solidFill>
                <a:latin typeface="Arial"/>
              </a:rPr>
              <a:t>Le menu</a:t>
            </a:r>
            <a:endParaRPr dirty="0">
              <a:solidFill>
                <a:srgbClr val="92D050"/>
              </a:solidFill>
            </a:endParaRPr>
          </a:p>
        </p:txBody>
      </p:sp>
      <p:pic>
        <p:nvPicPr>
          <p:cNvPr id="64" name="Image 63"/>
          <p:cNvPicPr/>
          <p:nvPr/>
        </p:nvPicPr>
        <p:blipFill>
          <a:blip r:embed="rId3"/>
          <a:stretch/>
        </p:blipFill>
        <p:spPr>
          <a:xfrm>
            <a:off x="576000" y="915120"/>
            <a:ext cx="2160000" cy="6233400"/>
          </a:xfrm>
          <a:prstGeom prst="rect">
            <a:avLst/>
          </a:prstGeom>
          <a:ln>
            <a:noFill/>
          </a:ln>
        </p:spPr>
      </p:pic>
      <p:sp>
        <p:nvSpPr>
          <p:cNvPr id="65" name="CustomShape 2"/>
          <p:cNvSpPr/>
          <p:nvPr/>
        </p:nvSpPr>
        <p:spPr>
          <a:xfrm>
            <a:off x="1656000" y="2664000"/>
            <a:ext cx="2592000" cy="216000"/>
          </a:xfrm>
          <a:custGeom>
            <a:avLst/>
            <a:gdLst/>
            <a:ahLst/>
            <a:cxnLst/>
            <a:rect l="0" t="0" r="r" b="b"/>
            <a:pathLst>
              <a:path w="7202" h="602">
                <a:moveTo>
                  <a:pt x="0" y="150"/>
                </a:moveTo>
                <a:lnTo>
                  <a:pt x="5400" y="150"/>
                </a:lnTo>
                <a:lnTo>
                  <a:pt x="5400" y="0"/>
                </a:lnTo>
                <a:lnTo>
                  <a:pt x="7201" y="300"/>
                </a:lnTo>
                <a:lnTo>
                  <a:pt x="5400" y="601"/>
                </a:lnTo>
                <a:lnTo>
                  <a:pt x="5400" y="450"/>
                </a:lnTo>
                <a:lnTo>
                  <a:pt x="0" y="450"/>
                </a:lnTo>
                <a:lnTo>
                  <a:pt x="0" y="150"/>
                </a:lnTo>
              </a:path>
            </a:pathLst>
          </a:custGeom>
          <a:solidFill>
            <a:srgbClr val="AECF00"/>
          </a:solidFill>
          <a:ln>
            <a:noFill/>
          </a:ln>
        </p:spPr>
        <p:style>
          <a:lnRef idx="0">
            <a:scrgbClr r="0" g="0" b="0"/>
          </a:lnRef>
          <a:fillRef idx="0">
            <a:scrgbClr r="0" g="0" b="0"/>
          </a:fillRef>
          <a:effectRef idx="0">
            <a:scrgbClr r="0" g="0" b="0"/>
          </a:effectRef>
          <a:fontRef idx="minor"/>
        </p:style>
      </p:sp>
      <p:pic>
        <p:nvPicPr>
          <p:cNvPr id="66" name="Image 65"/>
          <p:cNvPicPr/>
          <p:nvPr/>
        </p:nvPicPr>
        <p:blipFill>
          <a:blip r:embed="rId4"/>
          <a:stretch/>
        </p:blipFill>
        <p:spPr>
          <a:xfrm>
            <a:off x="3672000" y="4150440"/>
            <a:ext cx="5752800" cy="3409560"/>
          </a:xfrm>
          <a:prstGeom prst="rect">
            <a:avLst/>
          </a:prstGeom>
          <a:ln>
            <a:noFill/>
          </a:ln>
        </p:spPr>
      </p:pic>
      <p:pic>
        <p:nvPicPr>
          <p:cNvPr id="67" name="Image 66"/>
          <p:cNvPicPr/>
          <p:nvPr/>
        </p:nvPicPr>
        <p:blipFill>
          <a:blip r:embed="rId5"/>
          <a:stretch/>
        </p:blipFill>
        <p:spPr>
          <a:xfrm>
            <a:off x="4464000" y="1080000"/>
            <a:ext cx="2161080" cy="3254040"/>
          </a:xfrm>
          <a:prstGeom prst="rect">
            <a:avLst/>
          </a:prstGeom>
          <a:ln>
            <a:noFill/>
          </a:ln>
        </p:spPr>
      </p:pic>
      <p:sp>
        <p:nvSpPr>
          <p:cNvPr id="68" name="CustomShape 3"/>
          <p:cNvSpPr/>
          <p:nvPr/>
        </p:nvSpPr>
        <p:spPr>
          <a:xfrm rot="10800000">
            <a:off x="9143640" y="4525350"/>
            <a:ext cx="864000" cy="2016000"/>
          </a:xfrm>
          <a:custGeom>
            <a:avLst/>
            <a:gdLst/>
            <a:ahLst/>
            <a:cxnLst/>
            <a:rect l="l" t="t" r="r" b="b"/>
            <a:pathLst>
              <a:path w="841" h="854">
                <a:moveTo>
                  <a:pt x="517" y="247"/>
                </a:moveTo>
                <a:lnTo>
                  <a:pt x="517" y="415"/>
                </a:lnTo>
                <a:lnTo>
                  <a:pt x="264" y="415"/>
                </a:lnTo>
                <a:lnTo>
                  <a:pt x="264" y="0"/>
                </a:lnTo>
                <a:lnTo>
                  <a:pt x="0" y="0"/>
                </a:lnTo>
                <a:lnTo>
                  <a:pt x="0" y="680"/>
                </a:lnTo>
                <a:lnTo>
                  <a:pt x="517" y="680"/>
                </a:lnTo>
                <a:lnTo>
                  <a:pt x="517" y="854"/>
                </a:lnTo>
                <a:lnTo>
                  <a:pt x="841" y="547"/>
                </a:lnTo>
                <a:lnTo>
                  <a:pt x="517" y="247"/>
                </a:lnTo>
                <a:close/>
              </a:path>
            </a:pathLst>
          </a:custGeom>
          <a:solidFill>
            <a:srgbClr val="AECF00"/>
          </a:solid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bandeau d'icônes</a:t>
            </a:r>
            <a:endParaRPr dirty="0">
              <a:solidFill>
                <a:srgbClr val="92D050"/>
              </a:solidFill>
            </a:endParaRPr>
          </a:p>
        </p:txBody>
      </p:sp>
      <p:pic>
        <p:nvPicPr>
          <p:cNvPr id="70" name="Image 69"/>
          <p:cNvPicPr/>
          <p:nvPr/>
        </p:nvPicPr>
        <p:blipFill>
          <a:blip r:embed="rId3"/>
          <a:stretch/>
        </p:blipFill>
        <p:spPr>
          <a:xfrm>
            <a:off x="504000" y="1296000"/>
            <a:ext cx="8898480" cy="864000"/>
          </a:xfrm>
          <a:prstGeom prst="rect">
            <a:avLst/>
          </a:prstGeom>
          <a:ln>
            <a:noFill/>
          </a:ln>
        </p:spPr>
      </p:pic>
      <p:sp>
        <p:nvSpPr>
          <p:cNvPr id="71" name="TextShape 2"/>
          <p:cNvSpPr txBox="1"/>
          <p:nvPr/>
        </p:nvSpPr>
        <p:spPr>
          <a:xfrm>
            <a:off x="613080" y="2304000"/>
            <a:ext cx="4426920" cy="4384440"/>
          </a:xfrm>
          <a:prstGeom prst="rect">
            <a:avLst/>
          </a:prstGeom>
          <a:noFill/>
          <a:ln>
            <a:noFill/>
          </a:ln>
        </p:spPr>
        <p:txBody>
          <a:bodyPr lIns="0" tIns="0" rIns="0" bIns="0"/>
          <a:lstStyle/>
          <a:p>
            <a:pPr marL="432000" indent="-324000">
              <a:buClr>
                <a:srgbClr val="FFFFFF"/>
              </a:buClr>
              <a:buSzPct val="45000"/>
              <a:buFont typeface="StarSymbol"/>
              <a:buChar char=""/>
            </a:pPr>
            <a:r>
              <a:rPr lang="fr-FR" sz="3200" spc="-1" dirty="0">
                <a:solidFill>
                  <a:srgbClr val="0070C0"/>
                </a:solidFill>
                <a:latin typeface="Arial"/>
              </a:rPr>
              <a:t>Des raccourcis vers vos applications</a:t>
            </a:r>
            <a:endParaRPr dirty="0">
              <a:solidFill>
                <a:srgbClr val="0070C0"/>
              </a:solidFill>
            </a:endParaRPr>
          </a:p>
          <a:p>
            <a:pPr marL="432000" indent="-324000">
              <a:buClr>
                <a:srgbClr val="FFFFFF"/>
              </a:buClr>
              <a:buSzPct val="45000"/>
              <a:buFont typeface="StarSymbol"/>
              <a:buChar char=""/>
            </a:pPr>
            <a:r>
              <a:rPr lang="fr-FR" sz="3200" spc="-1" dirty="0">
                <a:solidFill>
                  <a:srgbClr val="0070C0"/>
                </a:solidFill>
                <a:latin typeface="Arial"/>
              </a:rPr>
              <a:t>Un bandeau personnalisable</a:t>
            </a:r>
            <a:endParaRPr dirty="0">
              <a:solidFill>
                <a:srgbClr val="0070C0"/>
              </a:solidFill>
            </a:endParaRPr>
          </a:p>
        </p:txBody>
      </p:sp>
      <p:pic>
        <p:nvPicPr>
          <p:cNvPr id="72" name="Image 71"/>
          <p:cNvPicPr/>
          <p:nvPr/>
        </p:nvPicPr>
        <p:blipFill>
          <a:blip r:embed="rId4"/>
          <a:stretch/>
        </p:blipFill>
        <p:spPr>
          <a:xfrm>
            <a:off x="4725360" y="2232000"/>
            <a:ext cx="4778640" cy="2845800"/>
          </a:xfrm>
          <a:prstGeom prst="rect">
            <a:avLst/>
          </a:prstGeom>
          <a:ln>
            <a:noFill/>
          </a:ln>
        </p:spPr>
      </p:pic>
      <p:pic>
        <p:nvPicPr>
          <p:cNvPr id="73" name="Image 72"/>
          <p:cNvPicPr/>
          <p:nvPr/>
        </p:nvPicPr>
        <p:blipFill>
          <a:blip r:embed="rId5"/>
          <a:stretch/>
        </p:blipFill>
        <p:spPr>
          <a:xfrm>
            <a:off x="504000" y="5472000"/>
            <a:ext cx="648000" cy="774000"/>
          </a:xfrm>
          <a:prstGeom prst="rect">
            <a:avLst/>
          </a:prstGeom>
          <a:ln>
            <a:noFill/>
          </a:ln>
        </p:spPr>
      </p:pic>
      <p:sp>
        <p:nvSpPr>
          <p:cNvPr id="74" name="TextShape 3"/>
          <p:cNvSpPr txBox="1"/>
          <p:nvPr/>
        </p:nvSpPr>
        <p:spPr>
          <a:xfrm>
            <a:off x="1584000" y="5390640"/>
            <a:ext cx="7632000" cy="1926720"/>
          </a:xfrm>
          <a:prstGeom prst="rect">
            <a:avLst/>
          </a:prstGeom>
          <a:noFill/>
          <a:ln w="38160">
            <a:solidFill>
              <a:srgbClr val="004A4A"/>
            </a:solidFill>
            <a:round/>
          </a:ln>
        </p:spPr>
        <p:txBody>
          <a:bodyPr lIns="109080" tIns="64080" rIns="109080" bIns="64080"/>
          <a:lstStyle/>
          <a:p>
            <a:r>
              <a:rPr lang="fr-FR" sz="1400" b="1" spc="-1">
                <a:solidFill>
                  <a:srgbClr val="000000"/>
                </a:solidFill>
                <a:latin typeface="Arial"/>
              </a:rPr>
              <a:t>En cliquant sur cet icône vous pouvez  :</a:t>
            </a:r>
            <a:endParaRPr/>
          </a:p>
          <a:p>
            <a:r>
              <a:rPr lang="fr-FR" sz="1400" b="1" spc="-1">
                <a:solidFill>
                  <a:srgbClr val="000000"/>
                </a:solidFill>
                <a:latin typeface="Arial"/>
              </a:rPr>
              <a:t> </a:t>
            </a:r>
            <a:endParaRPr/>
          </a:p>
          <a:p>
            <a:r>
              <a:rPr lang="fr-FR" sz="1400" b="1" spc="-1">
                <a:solidFill>
                  <a:srgbClr val="000000"/>
                </a:solidFill>
                <a:latin typeface="Arial"/>
              </a:rPr>
              <a:t>- vous déconnecter du portail métier</a:t>
            </a:r>
            <a:endParaRPr/>
          </a:p>
          <a:p>
            <a:r>
              <a:rPr lang="fr-FR" sz="1400" b="1" spc="-1">
                <a:solidFill>
                  <a:srgbClr val="000000"/>
                </a:solidFill>
                <a:latin typeface="Arial"/>
              </a:rPr>
              <a:t>- gérer votre compte avec l'application MINA : Mon Identifiant Numérique Académique </a:t>
            </a:r>
            <a:endParaRPr/>
          </a:p>
          <a:p>
            <a:endParaRPr/>
          </a:p>
          <a:p>
            <a:r>
              <a:rPr lang="fr-FR" sz="1400" b="1" spc="-1">
                <a:solidFill>
                  <a:srgbClr val="000000"/>
                </a:solidFill>
                <a:latin typeface="Arial"/>
              </a:rPr>
              <a:t>Cette application vous permet de récupérer votre identifiant personnel et de changer ou récupérer votre mot de passe en cas d'oubli et de renseigner un moyen de secours pour récupérer toutes ces informations</a:t>
            </a:r>
            <a:endParaRPr/>
          </a:p>
          <a:p>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973080" y="936000"/>
            <a:ext cx="4426920" cy="1080000"/>
          </a:xfrm>
          <a:prstGeom prst="rect">
            <a:avLst/>
          </a:prstGeom>
          <a:noFill/>
          <a:ln>
            <a:noFill/>
          </a:ln>
        </p:spPr>
        <p:txBody>
          <a:bodyPr lIns="0" tIns="0" rIns="0" bIns="0"/>
          <a:lstStyle/>
          <a:p>
            <a:endParaRPr/>
          </a:p>
          <a:p>
            <a:r>
              <a:rPr lang="fr-FR" sz="1400" b="1" spc="-1">
                <a:solidFill>
                  <a:srgbClr val="000000"/>
                </a:solidFill>
                <a:latin typeface="Arial"/>
              </a:rPr>
              <a:t>Réseda est le réseau social collaboratif des professionnels de l’académie de Rouen.  il permet la communication, le partage et la mutualisation de ressources</a:t>
            </a:r>
            <a:endParaRPr/>
          </a:p>
        </p:txBody>
      </p:sp>
      <p:sp>
        <p:nvSpPr>
          <p:cNvPr id="76" name="TextShape 2"/>
          <p:cNvSpPr txBox="1"/>
          <p:nvPr/>
        </p:nvSpPr>
        <p:spPr>
          <a:xfrm>
            <a:off x="504360" y="10584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Présentation des applications</a:t>
            </a:r>
            <a:endParaRPr dirty="0">
              <a:solidFill>
                <a:srgbClr val="92D050"/>
              </a:solidFill>
            </a:endParaRPr>
          </a:p>
        </p:txBody>
      </p:sp>
      <p:pic>
        <p:nvPicPr>
          <p:cNvPr id="77" name="Image 76"/>
          <p:cNvPicPr/>
          <p:nvPr/>
        </p:nvPicPr>
        <p:blipFill>
          <a:blip r:embed="rId2"/>
          <a:stretch/>
        </p:blipFill>
        <p:spPr>
          <a:xfrm>
            <a:off x="5688000" y="2352960"/>
            <a:ext cx="625680" cy="743040"/>
          </a:xfrm>
          <a:prstGeom prst="rect">
            <a:avLst/>
          </a:prstGeom>
          <a:ln>
            <a:noFill/>
          </a:ln>
        </p:spPr>
      </p:pic>
      <p:pic>
        <p:nvPicPr>
          <p:cNvPr id="78" name="Image 77"/>
          <p:cNvPicPr/>
          <p:nvPr/>
        </p:nvPicPr>
        <p:blipFill>
          <a:blip r:embed="rId3"/>
          <a:stretch/>
        </p:blipFill>
        <p:spPr>
          <a:xfrm>
            <a:off x="144000" y="1245240"/>
            <a:ext cx="698400" cy="698760"/>
          </a:xfrm>
          <a:prstGeom prst="rect">
            <a:avLst/>
          </a:prstGeom>
          <a:ln>
            <a:noFill/>
          </a:ln>
        </p:spPr>
      </p:pic>
      <p:pic>
        <p:nvPicPr>
          <p:cNvPr id="79" name="Image 78"/>
          <p:cNvPicPr/>
          <p:nvPr/>
        </p:nvPicPr>
        <p:blipFill>
          <a:blip r:embed="rId4"/>
          <a:stretch/>
        </p:blipFill>
        <p:spPr>
          <a:xfrm>
            <a:off x="87120" y="2246040"/>
            <a:ext cx="794520" cy="504000"/>
          </a:xfrm>
          <a:prstGeom prst="rect">
            <a:avLst/>
          </a:prstGeom>
          <a:ln>
            <a:noFill/>
          </a:ln>
        </p:spPr>
      </p:pic>
      <p:sp>
        <p:nvSpPr>
          <p:cNvPr id="80" name="TextShape 3"/>
          <p:cNvSpPr txBox="1"/>
          <p:nvPr/>
        </p:nvSpPr>
        <p:spPr>
          <a:xfrm>
            <a:off x="881640" y="2246040"/>
            <a:ext cx="4374360" cy="489960"/>
          </a:xfrm>
          <a:prstGeom prst="rect">
            <a:avLst/>
          </a:prstGeom>
          <a:noFill/>
          <a:ln>
            <a:noFill/>
          </a:ln>
        </p:spPr>
        <p:txBody>
          <a:bodyPr lIns="90000" tIns="45000" rIns="90000" bIns="45000"/>
          <a:lstStyle/>
          <a:p>
            <a:r>
              <a:rPr lang="fr-FR" sz="1400" b="1" spc="-1">
                <a:solidFill>
                  <a:srgbClr val="000000"/>
                </a:solidFill>
                <a:latin typeface="Arial"/>
              </a:rPr>
              <a:t>L'application IRIS vous permet de créer des </a:t>
            </a:r>
            <a:endParaRPr/>
          </a:p>
          <a:p>
            <a:r>
              <a:rPr lang="fr-FR" sz="1400" b="1" spc="-1">
                <a:solidFill>
                  <a:srgbClr val="000000"/>
                </a:solidFill>
                <a:latin typeface="Arial"/>
              </a:rPr>
              <a:t>questionnaires, des sondages </a:t>
            </a:r>
            <a:endParaRPr/>
          </a:p>
        </p:txBody>
      </p:sp>
      <p:sp>
        <p:nvSpPr>
          <p:cNvPr id="81" name="TextShape 4"/>
          <p:cNvSpPr txBox="1"/>
          <p:nvPr/>
        </p:nvSpPr>
        <p:spPr>
          <a:xfrm>
            <a:off x="5472000" y="4464000"/>
            <a:ext cx="1656000" cy="430200"/>
          </a:xfrm>
          <a:prstGeom prst="rect">
            <a:avLst/>
          </a:prstGeom>
          <a:noFill/>
          <a:ln>
            <a:noFill/>
          </a:ln>
        </p:spPr>
        <p:txBody>
          <a:bodyPr lIns="90000" tIns="45000" rIns="90000" bIns="45000"/>
          <a:lstStyle/>
          <a:p>
            <a:r>
              <a:rPr lang="fr-FR" sz="2400" b="1" spc="-1">
                <a:latin typeface="Arial"/>
              </a:rPr>
              <a:t>r</a:t>
            </a:r>
            <a:endParaRPr/>
          </a:p>
        </p:txBody>
      </p:sp>
      <p:sp>
        <p:nvSpPr>
          <p:cNvPr id="82" name="TextShape 5"/>
          <p:cNvSpPr txBox="1"/>
          <p:nvPr/>
        </p:nvSpPr>
        <p:spPr>
          <a:xfrm>
            <a:off x="6336000" y="1440000"/>
            <a:ext cx="3600000" cy="689760"/>
          </a:xfrm>
          <a:prstGeom prst="rect">
            <a:avLst/>
          </a:prstGeom>
          <a:noFill/>
          <a:ln>
            <a:noFill/>
          </a:ln>
        </p:spPr>
        <p:txBody>
          <a:bodyPr lIns="90000" tIns="45000" rIns="90000" bIns="45000"/>
          <a:lstStyle/>
          <a:p>
            <a:r>
              <a:rPr lang="fr-FR" sz="1400" b="1" spc="-1">
                <a:solidFill>
                  <a:srgbClr val="000000"/>
                </a:solidFill>
                <a:latin typeface="Arial"/>
              </a:rPr>
              <a:t>Magistère : plate forme de formation à distance pour tous les personnels de l'éducation nationale</a:t>
            </a:r>
            <a:endParaRPr/>
          </a:p>
        </p:txBody>
      </p:sp>
      <p:pic>
        <p:nvPicPr>
          <p:cNvPr id="83" name="Image 82"/>
          <p:cNvPicPr/>
          <p:nvPr/>
        </p:nvPicPr>
        <p:blipFill>
          <a:blip r:embed="rId5"/>
          <a:stretch/>
        </p:blipFill>
        <p:spPr>
          <a:xfrm>
            <a:off x="288000" y="3240000"/>
            <a:ext cx="576000" cy="561600"/>
          </a:xfrm>
          <a:prstGeom prst="rect">
            <a:avLst/>
          </a:prstGeom>
          <a:ln>
            <a:noFill/>
          </a:ln>
        </p:spPr>
      </p:pic>
      <p:pic>
        <p:nvPicPr>
          <p:cNvPr id="84" name="Image 83"/>
          <p:cNvPicPr/>
          <p:nvPr/>
        </p:nvPicPr>
        <p:blipFill>
          <a:blip r:embed="rId6"/>
          <a:stretch/>
        </p:blipFill>
        <p:spPr>
          <a:xfrm>
            <a:off x="5760000" y="1440000"/>
            <a:ext cx="482040" cy="708120"/>
          </a:xfrm>
          <a:prstGeom prst="rect">
            <a:avLst/>
          </a:prstGeom>
          <a:ln>
            <a:noFill/>
          </a:ln>
        </p:spPr>
      </p:pic>
      <p:pic>
        <p:nvPicPr>
          <p:cNvPr id="85" name="Image 84"/>
          <p:cNvPicPr/>
          <p:nvPr/>
        </p:nvPicPr>
        <p:blipFill>
          <a:blip r:embed="rId7"/>
          <a:stretch/>
        </p:blipFill>
        <p:spPr>
          <a:xfrm>
            <a:off x="5707080" y="3571200"/>
            <a:ext cx="556920" cy="532800"/>
          </a:xfrm>
          <a:prstGeom prst="rect">
            <a:avLst/>
          </a:prstGeom>
          <a:ln>
            <a:noFill/>
          </a:ln>
        </p:spPr>
      </p:pic>
      <p:pic>
        <p:nvPicPr>
          <p:cNvPr id="86" name="Image 85"/>
          <p:cNvPicPr/>
          <p:nvPr/>
        </p:nvPicPr>
        <p:blipFill>
          <a:blip r:embed="rId8"/>
          <a:stretch/>
        </p:blipFill>
        <p:spPr>
          <a:xfrm>
            <a:off x="360000" y="4496400"/>
            <a:ext cx="576000" cy="615600"/>
          </a:xfrm>
          <a:prstGeom prst="rect">
            <a:avLst/>
          </a:prstGeom>
          <a:ln>
            <a:noFill/>
          </a:ln>
        </p:spPr>
      </p:pic>
      <p:pic>
        <p:nvPicPr>
          <p:cNvPr id="87" name="Image 86"/>
          <p:cNvPicPr/>
          <p:nvPr/>
        </p:nvPicPr>
        <p:blipFill>
          <a:blip r:embed="rId9"/>
          <a:stretch/>
        </p:blipFill>
        <p:spPr>
          <a:xfrm>
            <a:off x="5472000" y="4667040"/>
            <a:ext cx="576000" cy="588960"/>
          </a:xfrm>
          <a:prstGeom prst="rect">
            <a:avLst/>
          </a:prstGeom>
          <a:ln>
            <a:noFill/>
          </a:ln>
        </p:spPr>
      </p:pic>
      <p:pic>
        <p:nvPicPr>
          <p:cNvPr id="88" name="Image 87"/>
          <p:cNvPicPr/>
          <p:nvPr/>
        </p:nvPicPr>
        <p:blipFill>
          <a:blip r:embed="rId10"/>
          <a:stretch/>
        </p:blipFill>
        <p:spPr>
          <a:xfrm>
            <a:off x="288000" y="5540760"/>
            <a:ext cx="496440" cy="532800"/>
          </a:xfrm>
          <a:prstGeom prst="rect">
            <a:avLst/>
          </a:prstGeom>
          <a:ln>
            <a:noFill/>
          </a:ln>
        </p:spPr>
      </p:pic>
      <p:pic>
        <p:nvPicPr>
          <p:cNvPr id="89" name="Image 88"/>
          <p:cNvPicPr/>
          <p:nvPr/>
        </p:nvPicPr>
        <p:blipFill>
          <a:blip r:embed="rId11"/>
          <a:stretch/>
        </p:blipFill>
        <p:spPr>
          <a:xfrm>
            <a:off x="6058080" y="4680000"/>
            <a:ext cx="489960" cy="552600"/>
          </a:xfrm>
          <a:prstGeom prst="rect">
            <a:avLst/>
          </a:prstGeom>
          <a:ln>
            <a:noFill/>
          </a:ln>
        </p:spPr>
      </p:pic>
      <p:sp>
        <p:nvSpPr>
          <p:cNvPr id="90" name="TextShape 6"/>
          <p:cNvSpPr txBox="1"/>
          <p:nvPr/>
        </p:nvSpPr>
        <p:spPr>
          <a:xfrm>
            <a:off x="936000" y="2952000"/>
            <a:ext cx="4032000" cy="1152000"/>
          </a:xfrm>
          <a:prstGeom prst="rect">
            <a:avLst/>
          </a:prstGeom>
          <a:noFill/>
          <a:ln>
            <a:noFill/>
          </a:ln>
        </p:spPr>
        <p:txBody>
          <a:bodyPr lIns="90000" tIns="45000" rIns="90000" bIns="45000"/>
          <a:lstStyle/>
          <a:p>
            <a:r>
              <a:rPr lang="fr-FR" sz="1400" b="1" spc="-1">
                <a:solidFill>
                  <a:srgbClr val="000000"/>
                </a:solidFill>
                <a:latin typeface="Arial"/>
              </a:rPr>
              <a:t>TicEtab permet la mise en place et la consultation des Ressources Numériques : services web alloués à l'établissement (hébergement de site, acablog, cahier de texte, ...). </a:t>
            </a:r>
            <a:endParaRPr/>
          </a:p>
        </p:txBody>
      </p:sp>
      <p:sp>
        <p:nvSpPr>
          <p:cNvPr id="91" name="TextShape 7"/>
          <p:cNvSpPr txBox="1"/>
          <p:nvPr/>
        </p:nvSpPr>
        <p:spPr>
          <a:xfrm>
            <a:off x="1008000" y="4176000"/>
            <a:ext cx="3816000" cy="2088360"/>
          </a:xfrm>
          <a:prstGeom prst="rect">
            <a:avLst/>
          </a:prstGeom>
          <a:noFill/>
          <a:ln>
            <a:noFill/>
          </a:ln>
        </p:spPr>
        <p:txBody>
          <a:bodyPr lIns="90000" tIns="45000" rIns="90000" bIns="45000"/>
          <a:lstStyle/>
          <a:p>
            <a:r>
              <a:rPr lang="fr-FR" sz="1400" b="1" spc="-1">
                <a:solidFill>
                  <a:srgbClr val="000000"/>
                </a:solidFill>
                <a:latin typeface="Arial"/>
              </a:rPr>
              <a:t>EFIVOL permet d'échanger des fichiers volumineux (jusqu'à 2 Go) entre personnes membres de l'éducation nationale ou non. Les fichiers déposés sont consultables pendant une période de 15 jours</a:t>
            </a:r>
            <a:endParaRPr/>
          </a:p>
        </p:txBody>
      </p:sp>
      <p:sp>
        <p:nvSpPr>
          <p:cNvPr id="92" name="TextShape 8"/>
          <p:cNvSpPr txBox="1"/>
          <p:nvPr/>
        </p:nvSpPr>
        <p:spPr>
          <a:xfrm>
            <a:off x="1008000" y="5630040"/>
            <a:ext cx="3312000" cy="489960"/>
          </a:xfrm>
          <a:prstGeom prst="rect">
            <a:avLst/>
          </a:prstGeom>
          <a:noFill/>
          <a:ln>
            <a:noFill/>
          </a:ln>
        </p:spPr>
        <p:txBody>
          <a:bodyPr lIns="90000" tIns="45000" rIns="90000" bIns="45000"/>
          <a:lstStyle/>
          <a:p>
            <a:r>
              <a:rPr lang="fr-FR" sz="1400" b="1" spc="-1">
                <a:solidFill>
                  <a:srgbClr val="000000"/>
                </a:solidFill>
                <a:latin typeface="Arial"/>
              </a:rPr>
              <a:t>Plate forme d'assistance : Cariina</a:t>
            </a:r>
            <a:endParaRPr/>
          </a:p>
        </p:txBody>
      </p:sp>
      <p:sp>
        <p:nvSpPr>
          <p:cNvPr id="93" name="TextShape 9"/>
          <p:cNvSpPr txBox="1"/>
          <p:nvPr/>
        </p:nvSpPr>
        <p:spPr>
          <a:xfrm>
            <a:off x="6408000" y="2376000"/>
            <a:ext cx="3240000" cy="1089360"/>
          </a:xfrm>
          <a:prstGeom prst="rect">
            <a:avLst/>
          </a:prstGeom>
          <a:noFill/>
          <a:ln>
            <a:noFill/>
          </a:ln>
        </p:spPr>
        <p:txBody>
          <a:bodyPr lIns="90000" tIns="45000" rIns="90000" bIns="45000"/>
          <a:lstStyle/>
          <a:p>
            <a:r>
              <a:rPr lang="fr-FR" sz="1400" b="1" spc="-1">
                <a:solidFill>
                  <a:srgbClr val="000000"/>
                </a:solidFill>
                <a:latin typeface="Arial"/>
              </a:rPr>
              <a:t>Webmail messagerie académique personnelle (bientôt celle de l'école pour les directeurs) – visibilité des messages non lus</a:t>
            </a:r>
            <a:endParaRPr/>
          </a:p>
        </p:txBody>
      </p:sp>
      <p:sp>
        <p:nvSpPr>
          <p:cNvPr id="94" name="TextShape 10"/>
          <p:cNvSpPr txBox="1"/>
          <p:nvPr/>
        </p:nvSpPr>
        <p:spPr>
          <a:xfrm>
            <a:off x="6408000" y="3672000"/>
            <a:ext cx="2808000" cy="489960"/>
          </a:xfrm>
          <a:prstGeom prst="rect">
            <a:avLst/>
          </a:prstGeom>
          <a:noFill/>
          <a:ln>
            <a:noFill/>
          </a:ln>
        </p:spPr>
        <p:txBody>
          <a:bodyPr lIns="90000" tIns="45000" rIns="90000" bIns="45000"/>
          <a:lstStyle/>
          <a:p>
            <a:r>
              <a:rPr lang="fr-FR" sz="1400" b="1" spc="-1">
                <a:solidFill>
                  <a:srgbClr val="000000"/>
                </a:solidFill>
                <a:latin typeface="Arial"/>
              </a:rPr>
              <a:t>Organigramme des services académiques</a:t>
            </a:r>
            <a:endParaRPr/>
          </a:p>
        </p:txBody>
      </p:sp>
      <p:sp>
        <p:nvSpPr>
          <p:cNvPr id="95" name="TextShape 11"/>
          <p:cNvSpPr txBox="1"/>
          <p:nvPr/>
        </p:nvSpPr>
        <p:spPr>
          <a:xfrm>
            <a:off x="6552000" y="4752000"/>
            <a:ext cx="2808000" cy="489960"/>
          </a:xfrm>
          <a:prstGeom prst="rect">
            <a:avLst/>
          </a:prstGeom>
          <a:noFill/>
          <a:ln>
            <a:noFill/>
          </a:ln>
        </p:spPr>
        <p:txBody>
          <a:bodyPr lIns="90000" tIns="45000" rIns="90000" bIns="45000"/>
          <a:lstStyle/>
          <a:p>
            <a:r>
              <a:rPr lang="fr-FR" sz="1400" b="1" spc="-1">
                <a:solidFill>
                  <a:srgbClr val="000000"/>
                </a:solidFill>
                <a:latin typeface="Arial"/>
              </a:rPr>
              <a:t>Plate forme de calcul ou d'écriture collaborative </a:t>
            </a:r>
            <a:endParaRPr/>
          </a:p>
        </p:txBody>
      </p:sp>
      <p:pic>
        <p:nvPicPr>
          <p:cNvPr id="96" name="Image 95"/>
          <p:cNvPicPr/>
          <p:nvPr/>
        </p:nvPicPr>
        <p:blipFill>
          <a:blip r:embed="rId12"/>
          <a:stretch/>
        </p:blipFill>
        <p:spPr>
          <a:xfrm>
            <a:off x="5688000" y="5748840"/>
            <a:ext cx="432000" cy="481680"/>
          </a:xfrm>
          <a:prstGeom prst="rect">
            <a:avLst/>
          </a:prstGeom>
          <a:ln>
            <a:noFill/>
          </a:ln>
        </p:spPr>
      </p:pic>
      <p:sp>
        <p:nvSpPr>
          <p:cNvPr id="97" name="TextShape 12"/>
          <p:cNvSpPr txBox="1"/>
          <p:nvPr/>
        </p:nvSpPr>
        <p:spPr>
          <a:xfrm>
            <a:off x="6264000" y="5702040"/>
            <a:ext cx="3600000" cy="489960"/>
          </a:xfrm>
          <a:prstGeom prst="rect">
            <a:avLst/>
          </a:prstGeom>
          <a:noFill/>
          <a:ln>
            <a:noFill/>
          </a:ln>
        </p:spPr>
        <p:txBody>
          <a:bodyPr lIns="90000" tIns="45000" rIns="90000" bIns="45000"/>
          <a:lstStyle/>
          <a:p>
            <a:r>
              <a:rPr lang="fr-FR" sz="1400" b="1" spc="-1">
                <a:solidFill>
                  <a:srgbClr val="000000"/>
                </a:solidFill>
                <a:latin typeface="Arial"/>
              </a:rPr>
              <a:t>L'application IRIS vous permet de créer des questionnaires, des sondages </a:t>
            </a:r>
            <a:endParaRPr/>
          </a:p>
        </p:txBody>
      </p:sp>
      <p:sp>
        <p:nvSpPr>
          <p:cNvPr id="98" name="TextShape 13"/>
          <p:cNvSpPr txBox="1"/>
          <p:nvPr/>
        </p:nvSpPr>
        <p:spPr>
          <a:xfrm>
            <a:off x="1008000" y="6120000"/>
            <a:ext cx="4176000" cy="1546920"/>
          </a:xfrm>
          <a:prstGeom prst="rect">
            <a:avLst/>
          </a:prstGeom>
          <a:noFill/>
          <a:ln>
            <a:noFill/>
          </a:ln>
        </p:spPr>
        <p:txBody>
          <a:bodyPr lIns="90000" tIns="45000" rIns="90000" bIns="45000"/>
          <a:lstStyle/>
          <a:p>
            <a:r>
              <a:rPr lang="fr-FR" sz="1400" b="1" spc="-1">
                <a:solidFill>
                  <a:srgbClr val="000000"/>
                </a:solidFill>
                <a:latin typeface="Arial"/>
              </a:rPr>
              <a:t>La trousse à outils Métiers : Elle</a:t>
            </a:r>
            <a:r>
              <a:rPr lang="fr-FR" sz="1400" b="1" strike="noStrike" spc="-1">
                <a:solidFill>
                  <a:srgbClr val="000000"/>
                </a:solidFill>
                <a:uFill>
                  <a:solidFill>
                    <a:srgbClr val="FFFFFF"/>
                  </a:solidFill>
                </a:uFill>
                <a:latin typeface="MyriadPro-Regular"/>
                <a:ea typeface="MyriadPro-Regular"/>
              </a:rPr>
              <a:t> </a:t>
            </a:r>
            <a:r>
              <a:rPr lang="fr-FR" sz="1400" b="1" strike="noStrike" spc="-1">
                <a:solidFill>
                  <a:srgbClr val="000000"/>
                </a:solidFill>
                <a:uFill>
                  <a:solidFill>
                    <a:srgbClr val="FFFFFF"/>
                  </a:solidFill>
                </a:uFill>
                <a:latin typeface="Liberation Sans Narrow"/>
                <a:ea typeface="MyriadPro-Regular"/>
              </a:rPr>
              <a:t>vous permet d'organiser vos propres informations et de les</a:t>
            </a:r>
            <a:endParaRPr/>
          </a:p>
          <a:p>
            <a:r>
              <a:rPr lang="fr-FR" sz="1400" b="1" spc="-1">
                <a:solidFill>
                  <a:srgbClr val="000000"/>
                </a:solidFill>
                <a:latin typeface="Liberation Sans Narrow"/>
                <a:ea typeface="MyriadPro-Regular"/>
              </a:rPr>
              <a:t>retrouver quelque soit l'ordinateur sur lequel vous travaillez. Vous pouvez prendre des notes, noter des tâches à accomplir, d'organiser vos favoris er les partager. </a:t>
            </a:r>
            <a:endParaRPr/>
          </a:p>
        </p:txBody>
      </p:sp>
      <p:sp>
        <p:nvSpPr>
          <p:cNvPr id="99" name="TextShape 14"/>
          <p:cNvSpPr txBox="1"/>
          <p:nvPr/>
        </p:nvSpPr>
        <p:spPr>
          <a:xfrm>
            <a:off x="6408000" y="6693840"/>
            <a:ext cx="2808000" cy="290160"/>
          </a:xfrm>
          <a:prstGeom prst="rect">
            <a:avLst/>
          </a:prstGeom>
          <a:noFill/>
          <a:ln>
            <a:noFill/>
          </a:ln>
        </p:spPr>
        <p:txBody>
          <a:bodyPr lIns="90000" tIns="45000" rIns="90000" bIns="45000"/>
          <a:lstStyle/>
          <a:p>
            <a:r>
              <a:rPr lang="fr-FR" sz="1400" b="1" spc="-1">
                <a:solidFill>
                  <a:srgbClr val="000000"/>
                </a:solidFill>
                <a:latin typeface="Arial"/>
              </a:rPr>
              <a:t>Annuaire de l'académie</a:t>
            </a:r>
            <a:endParaRPr/>
          </a:p>
        </p:txBody>
      </p:sp>
      <p:pic>
        <p:nvPicPr>
          <p:cNvPr id="100" name="Image 99"/>
          <p:cNvPicPr/>
          <p:nvPr/>
        </p:nvPicPr>
        <p:blipFill>
          <a:blip r:embed="rId13"/>
          <a:stretch/>
        </p:blipFill>
        <p:spPr>
          <a:xfrm>
            <a:off x="5642280" y="6523200"/>
            <a:ext cx="549720" cy="604800"/>
          </a:xfrm>
          <a:prstGeom prst="rect">
            <a:avLst/>
          </a:prstGeom>
          <a:ln>
            <a:noFill/>
          </a:ln>
        </p:spPr>
      </p:pic>
      <p:pic>
        <p:nvPicPr>
          <p:cNvPr id="101" name="Image 100"/>
          <p:cNvPicPr/>
          <p:nvPr/>
        </p:nvPicPr>
        <p:blipFill>
          <a:blip r:embed="rId14"/>
          <a:stretch/>
        </p:blipFill>
        <p:spPr>
          <a:xfrm>
            <a:off x="288000" y="6552000"/>
            <a:ext cx="518040" cy="567360"/>
          </a:xfrm>
          <a:prstGeom prst="rect">
            <a:avLst/>
          </a:prstGeom>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bloc « mes applications »</a:t>
            </a:r>
            <a:endParaRPr dirty="0">
              <a:solidFill>
                <a:srgbClr val="92D050"/>
              </a:solidFill>
            </a:endParaRPr>
          </a:p>
        </p:txBody>
      </p:sp>
      <p:pic>
        <p:nvPicPr>
          <p:cNvPr id="103" name="Image 102"/>
          <p:cNvPicPr/>
          <p:nvPr/>
        </p:nvPicPr>
        <p:blipFill>
          <a:blip r:embed="rId3"/>
          <a:stretch/>
        </p:blipFill>
        <p:spPr>
          <a:xfrm>
            <a:off x="216000" y="2376000"/>
            <a:ext cx="2315520" cy="4248000"/>
          </a:xfrm>
          <a:prstGeom prst="rect">
            <a:avLst/>
          </a:prstGeom>
          <a:ln>
            <a:noFill/>
          </a:ln>
        </p:spPr>
      </p:pic>
      <p:sp>
        <p:nvSpPr>
          <p:cNvPr id="104" name="CustomShape 2"/>
          <p:cNvSpPr/>
          <p:nvPr/>
        </p:nvSpPr>
        <p:spPr>
          <a:xfrm>
            <a:off x="1224000" y="2520000"/>
            <a:ext cx="5832000" cy="216000"/>
          </a:xfrm>
          <a:custGeom>
            <a:avLst/>
            <a:gdLst/>
            <a:ahLst/>
            <a:cxnLst/>
            <a:rect l="0" t="0" r="r" b="b"/>
            <a:pathLst>
              <a:path w="16202" h="602">
                <a:moveTo>
                  <a:pt x="0" y="150"/>
                </a:moveTo>
                <a:lnTo>
                  <a:pt x="12150" y="150"/>
                </a:lnTo>
                <a:lnTo>
                  <a:pt x="12150" y="0"/>
                </a:lnTo>
                <a:lnTo>
                  <a:pt x="16201" y="300"/>
                </a:lnTo>
                <a:lnTo>
                  <a:pt x="12150" y="601"/>
                </a:lnTo>
                <a:lnTo>
                  <a:pt x="12150" y="450"/>
                </a:lnTo>
                <a:lnTo>
                  <a:pt x="0" y="450"/>
                </a:lnTo>
                <a:lnTo>
                  <a:pt x="0" y="150"/>
                </a:lnTo>
              </a:path>
            </a:pathLst>
          </a:custGeom>
          <a:solidFill>
            <a:srgbClr val="AECF00"/>
          </a:solidFill>
          <a:ln>
            <a:noFill/>
          </a:ln>
        </p:spPr>
        <p:style>
          <a:lnRef idx="0">
            <a:scrgbClr r="0" g="0" b="0"/>
          </a:lnRef>
          <a:fillRef idx="0">
            <a:scrgbClr r="0" g="0" b="0"/>
          </a:fillRef>
          <a:effectRef idx="0">
            <a:scrgbClr r="0" g="0" b="0"/>
          </a:effectRef>
          <a:fontRef idx="minor"/>
        </p:style>
      </p:sp>
      <p:pic>
        <p:nvPicPr>
          <p:cNvPr id="105" name="Image 104"/>
          <p:cNvPicPr/>
          <p:nvPr/>
        </p:nvPicPr>
        <p:blipFill>
          <a:blip r:embed="rId4"/>
          <a:stretch/>
        </p:blipFill>
        <p:spPr>
          <a:xfrm>
            <a:off x="7200000" y="1296000"/>
            <a:ext cx="2610360" cy="2932560"/>
          </a:xfrm>
          <a:prstGeom prst="rect">
            <a:avLst/>
          </a:prstGeom>
          <a:ln>
            <a:noFill/>
          </a:ln>
        </p:spPr>
      </p:pic>
      <p:pic>
        <p:nvPicPr>
          <p:cNvPr id="106" name="Image 105"/>
          <p:cNvPicPr/>
          <p:nvPr/>
        </p:nvPicPr>
        <p:blipFill>
          <a:blip r:embed="rId5"/>
          <a:stretch/>
        </p:blipFill>
        <p:spPr>
          <a:xfrm>
            <a:off x="4032000" y="3240000"/>
            <a:ext cx="2646000" cy="1251360"/>
          </a:xfrm>
          <a:prstGeom prst="rect">
            <a:avLst/>
          </a:prstGeom>
          <a:ln>
            <a:noFill/>
          </a:ln>
        </p:spPr>
      </p:pic>
      <p:sp>
        <p:nvSpPr>
          <p:cNvPr id="107" name="CustomShape 3"/>
          <p:cNvSpPr/>
          <p:nvPr/>
        </p:nvSpPr>
        <p:spPr>
          <a:xfrm>
            <a:off x="2160000" y="3744000"/>
            <a:ext cx="1656000" cy="216000"/>
          </a:xfrm>
          <a:custGeom>
            <a:avLst/>
            <a:gdLst/>
            <a:ahLst/>
            <a:cxnLst/>
            <a:rect l="0" t="0" r="r" b="b"/>
            <a:pathLst>
              <a:path w="4602" h="602">
                <a:moveTo>
                  <a:pt x="0" y="150"/>
                </a:moveTo>
                <a:lnTo>
                  <a:pt x="3450" y="150"/>
                </a:lnTo>
                <a:lnTo>
                  <a:pt x="3450" y="0"/>
                </a:lnTo>
                <a:lnTo>
                  <a:pt x="4601" y="300"/>
                </a:lnTo>
                <a:lnTo>
                  <a:pt x="3450" y="601"/>
                </a:lnTo>
                <a:lnTo>
                  <a:pt x="3450" y="450"/>
                </a:lnTo>
                <a:lnTo>
                  <a:pt x="0" y="450"/>
                </a:lnTo>
                <a:lnTo>
                  <a:pt x="0" y="150"/>
                </a:lnTo>
              </a:path>
            </a:pathLst>
          </a:custGeom>
          <a:solidFill>
            <a:srgbClr val="AECF00"/>
          </a:solidFill>
          <a:ln>
            <a:noFill/>
          </a:ln>
        </p:spPr>
        <p:style>
          <a:lnRef idx="0">
            <a:scrgbClr r="0" g="0" b="0"/>
          </a:lnRef>
          <a:fillRef idx="0">
            <a:scrgbClr r="0" g="0" b="0"/>
          </a:fillRef>
          <a:effectRef idx="0">
            <a:scrgbClr r="0" g="0" b="0"/>
          </a:effectRef>
          <a:fontRef idx="minor"/>
        </p:style>
      </p:sp>
      <p:pic>
        <p:nvPicPr>
          <p:cNvPr id="108" name="Image 107"/>
          <p:cNvPicPr/>
          <p:nvPr/>
        </p:nvPicPr>
        <p:blipFill>
          <a:blip r:embed="rId6"/>
          <a:stretch/>
        </p:blipFill>
        <p:spPr>
          <a:xfrm>
            <a:off x="5600520" y="4536000"/>
            <a:ext cx="3039480" cy="2872080"/>
          </a:xfrm>
          <a:prstGeom prst="rect">
            <a:avLst/>
          </a:prstGeom>
          <a:ln>
            <a:noFill/>
          </a:ln>
        </p:spPr>
      </p:pic>
      <p:sp>
        <p:nvSpPr>
          <p:cNvPr id="109" name="CustomShape 4"/>
          <p:cNvSpPr/>
          <p:nvPr/>
        </p:nvSpPr>
        <p:spPr>
          <a:xfrm>
            <a:off x="2088000" y="5184000"/>
            <a:ext cx="3384000" cy="216000"/>
          </a:xfrm>
          <a:custGeom>
            <a:avLst/>
            <a:gdLst/>
            <a:ahLst/>
            <a:cxnLst/>
            <a:rect l="0" t="0" r="r" b="b"/>
            <a:pathLst>
              <a:path w="9402" h="602">
                <a:moveTo>
                  <a:pt x="0" y="150"/>
                </a:moveTo>
                <a:lnTo>
                  <a:pt x="7050" y="150"/>
                </a:lnTo>
                <a:lnTo>
                  <a:pt x="7050" y="0"/>
                </a:lnTo>
                <a:lnTo>
                  <a:pt x="9401" y="300"/>
                </a:lnTo>
                <a:lnTo>
                  <a:pt x="7050" y="601"/>
                </a:lnTo>
                <a:lnTo>
                  <a:pt x="7050" y="450"/>
                </a:lnTo>
                <a:lnTo>
                  <a:pt x="0" y="450"/>
                </a:lnTo>
                <a:lnTo>
                  <a:pt x="0" y="150"/>
                </a:lnTo>
              </a:path>
            </a:pathLst>
          </a:custGeom>
          <a:solidFill>
            <a:srgbClr val="AECF00"/>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bloc « mes favoris »</a:t>
            </a:r>
            <a:endParaRPr dirty="0">
              <a:solidFill>
                <a:srgbClr val="92D050"/>
              </a:solidFill>
            </a:endParaRPr>
          </a:p>
        </p:txBody>
      </p:sp>
      <p:pic>
        <p:nvPicPr>
          <p:cNvPr id="111" name="Image 110"/>
          <p:cNvPicPr/>
          <p:nvPr/>
        </p:nvPicPr>
        <p:blipFill>
          <a:blip r:embed="rId3"/>
          <a:stretch/>
        </p:blipFill>
        <p:spPr>
          <a:xfrm>
            <a:off x="552960" y="1440000"/>
            <a:ext cx="3623040" cy="1512000"/>
          </a:xfrm>
          <a:prstGeom prst="rect">
            <a:avLst/>
          </a:prstGeom>
          <a:ln>
            <a:noFill/>
          </a:ln>
        </p:spPr>
      </p:pic>
      <p:pic>
        <p:nvPicPr>
          <p:cNvPr id="112" name="Image 111"/>
          <p:cNvPicPr/>
          <p:nvPr/>
        </p:nvPicPr>
        <p:blipFill>
          <a:blip r:embed="rId4"/>
          <a:stretch/>
        </p:blipFill>
        <p:spPr>
          <a:xfrm>
            <a:off x="5688000" y="2736000"/>
            <a:ext cx="3942720" cy="4657320"/>
          </a:xfrm>
          <a:prstGeom prst="rect">
            <a:avLst/>
          </a:prstGeom>
          <a:ln>
            <a:noFill/>
          </a:ln>
        </p:spPr>
      </p:pic>
      <p:sp>
        <p:nvSpPr>
          <p:cNvPr id="113" name="CustomShape 2"/>
          <p:cNvSpPr/>
          <p:nvPr/>
        </p:nvSpPr>
        <p:spPr>
          <a:xfrm>
            <a:off x="5112000" y="4320000"/>
            <a:ext cx="864000" cy="216000"/>
          </a:xfrm>
          <a:custGeom>
            <a:avLst/>
            <a:gdLst/>
            <a:ahLst/>
            <a:cxnLst/>
            <a:rect l="0" t="0" r="r" b="b"/>
            <a:pathLst>
              <a:path w="2402" h="602">
                <a:moveTo>
                  <a:pt x="0" y="150"/>
                </a:moveTo>
                <a:lnTo>
                  <a:pt x="1800" y="150"/>
                </a:lnTo>
                <a:lnTo>
                  <a:pt x="1800" y="0"/>
                </a:lnTo>
                <a:lnTo>
                  <a:pt x="2401" y="300"/>
                </a:lnTo>
                <a:lnTo>
                  <a:pt x="1800" y="601"/>
                </a:lnTo>
                <a:lnTo>
                  <a:pt x="1800" y="450"/>
                </a:lnTo>
                <a:lnTo>
                  <a:pt x="0" y="450"/>
                </a:lnTo>
                <a:lnTo>
                  <a:pt x="0" y="150"/>
                </a:lnTo>
              </a:path>
            </a:pathLst>
          </a:custGeom>
          <a:solidFill>
            <a:srgbClr val="AECF00"/>
          </a:solidFill>
          <a:ln>
            <a:noFill/>
          </a:ln>
        </p:spPr>
        <p:style>
          <a:lnRef idx="0">
            <a:scrgbClr r="0" g="0" b="0"/>
          </a:lnRef>
          <a:fillRef idx="0">
            <a:scrgbClr r="0" g="0" b="0"/>
          </a:fillRef>
          <a:effectRef idx="0">
            <a:scrgbClr r="0" g="0" b="0"/>
          </a:effectRef>
          <a:fontRef idx="minor"/>
        </p:style>
      </p:sp>
      <p:sp>
        <p:nvSpPr>
          <p:cNvPr id="114" name="TextShape 3"/>
          <p:cNvSpPr txBox="1"/>
          <p:nvPr/>
        </p:nvSpPr>
        <p:spPr>
          <a:xfrm>
            <a:off x="2722320" y="4248000"/>
            <a:ext cx="2448000" cy="541800"/>
          </a:xfrm>
          <a:prstGeom prst="rect">
            <a:avLst/>
          </a:prstGeom>
          <a:noFill/>
          <a:ln>
            <a:noFill/>
          </a:ln>
        </p:spPr>
        <p:txBody>
          <a:bodyPr lIns="90000" tIns="45000" rIns="90000" bIns="45000"/>
          <a:lstStyle/>
          <a:p>
            <a:r>
              <a:rPr lang="fr-FR" sz="1600" spc="-1">
                <a:solidFill>
                  <a:srgbClr val="000000"/>
                </a:solidFill>
                <a:latin typeface="Arial"/>
              </a:rPr>
              <a:t>Création d'une catégorie</a:t>
            </a:r>
            <a:endParaRPr/>
          </a:p>
        </p:txBody>
      </p:sp>
      <p:sp>
        <p:nvSpPr>
          <p:cNvPr id="115" name="CustomShape 4"/>
          <p:cNvSpPr/>
          <p:nvPr/>
        </p:nvSpPr>
        <p:spPr>
          <a:xfrm rot="5220000">
            <a:off x="5259960" y="4760280"/>
            <a:ext cx="432000" cy="589680"/>
          </a:xfrm>
          <a:custGeom>
            <a:avLst/>
            <a:gdLst/>
            <a:ahLst/>
            <a:cxnLst/>
            <a:rect l="l" t="t" r="r" b="b"/>
            <a:pathLst>
              <a:path w="787" h="799">
                <a:moveTo>
                  <a:pt x="439" y="12"/>
                </a:moveTo>
                <a:lnTo>
                  <a:pt x="535" y="102"/>
                </a:lnTo>
                <a:lnTo>
                  <a:pt x="391" y="246"/>
                </a:lnTo>
                <a:lnTo>
                  <a:pt x="252" y="108"/>
                </a:lnTo>
                <a:lnTo>
                  <a:pt x="349" y="12"/>
                </a:lnTo>
                <a:lnTo>
                  <a:pt x="0" y="0"/>
                </a:lnTo>
                <a:lnTo>
                  <a:pt x="12" y="348"/>
                </a:lnTo>
                <a:lnTo>
                  <a:pt x="108" y="258"/>
                </a:lnTo>
                <a:lnTo>
                  <a:pt x="282" y="433"/>
                </a:lnTo>
                <a:lnTo>
                  <a:pt x="282" y="799"/>
                </a:lnTo>
                <a:lnTo>
                  <a:pt x="511" y="799"/>
                </a:lnTo>
                <a:lnTo>
                  <a:pt x="511" y="427"/>
                </a:lnTo>
                <a:lnTo>
                  <a:pt x="685" y="252"/>
                </a:lnTo>
                <a:lnTo>
                  <a:pt x="781" y="348"/>
                </a:lnTo>
                <a:lnTo>
                  <a:pt x="787" y="0"/>
                </a:lnTo>
                <a:lnTo>
                  <a:pt x="439" y="12"/>
                </a:lnTo>
                <a:close/>
              </a:path>
            </a:pathLst>
          </a:custGeom>
          <a:solidFill>
            <a:srgbClr val="AECF00"/>
          </a:solidFill>
          <a:ln>
            <a:noFill/>
          </a:ln>
        </p:spPr>
        <p:style>
          <a:lnRef idx="0">
            <a:scrgbClr r="0" g="0" b="0"/>
          </a:lnRef>
          <a:fillRef idx="0">
            <a:scrgbClr r="0" g="0" b="0"/>
          </a:fillRef>
          <a:effectRef idx="0">
            <a:scrgbClr r="0" g="0" b="0"/>
          </a:effectRef>
          <a:fontRef idx="minor"/>
        </p:style>
      </p:sp>
      <p:sp>
        <p:nvSpPr>
          <p:cNvPr id="116" name="TextShape 5"/>
          <p:cNvSpPr txBox="1"/>
          <p:nvPr/>
        </p:nvSpPr>
        <p:spPr>
          <a:xfrm>
            <a:off x="3024000" y="4680000"/>
            <a:ext cx="2304000" cy="1218960"/>
          </a:xfrm>
          <a:prstGeom prst="rect">
            <a:avLst/>
          </a:prstGeom>
          <a:noFill/>
          <a:ln>
            <a:noFill/>
          </a:ln>
        </p:spPr>
        <p:txBody>
          <a:bodyPr lIns="90000" tIns="45000" rIns="90000" bIns="45000"/>
          <a:lstStyle/>
          <a:p>
            <a:r>
              <a:rPr lang="fr-FR" sz="1600" spc="-1">
                <a:solidFill>
                  <a:srgbClr val="000000"/>
                </a:solidFill>
                <a:latin typeface="Arial"/>
              </a:rPr>
              <a:t>Sélection des documents et des applications par glisser, déposer à partir de la page centrale.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Shape 1"/>
          <p:cNvSpPr txBox="1"/>
          <p:nvPr/>
        </p:nvSpPr>
        <p:spPr>
          <a:xfrm>
            <a:off x="504000" y="301320"/>
            <a:ext cx="9071640" cy="1262160"/>
          </a:xfrm>
          <a:prstGeom prst="rect">
            <a:avLst/>
          </a:prstGeom>
          <a:noFill/>
          <a:ln>
            <a:noFill/>
          </a:ln>
        </p:spPr>
        <p:txBody>
          <a:bodyPr lIns="0" tIns="0" rIns="0" bIns="0" anchor="ctr"/>
          <a:lstStyle/>
          <a:p>
            <a:pPr algn="ctr"/>
            <a:r>
              <a:rPr lang="fr-FR" sz="4400" spc="-1" dirty="0">
                <a:solidFill>
                  <a:srgbClr val="92D050"/>
                </a:solidFill>
                <a:latin typeface="Arial"/>
              </a:rPr>
              <a:t>Le calendrier des actes de gestion</a:t>
            </a:r>
            <a:endParaRPr dirty="0">
              <a:solidFill>
                <a:srgbClr val="92D050"/>
              </a:solidFill>
            </a:endParaRPr>
          </a:p>
        </p:txBody>
      </p:sp>
      <p:sp>
        <p:nvSpPr>
          <p:cNvPr id="118" name="TextShape 2"/>
          <p:cNvSpPr txBox="1"/>
          <p:nvPr/>
        </p:nvSpPr>
        <p:spPr>
          <a:xfrm>
            <a:off x="6371280" y="2297160"/>
            <a:ext cx="3204720" cy="3030840"/>
          </a:xfrm>
          <a:prstGeom prst="rect">
            <a:avLst/>
          </a:prstGeom>
          <a:noFill/>
          <a:ln>
            <a:noFill/>
          </a:ln>
        </p:spPr>
        <p:txBody>
          <a:bodyPr lIns="90000" tIns="45000" rIns="90000" bIns="45000"/>
          <a:lstStyle/>
          <a:p>
            <a:pPr marL="216000" indent="-216000">
              <a:buClr>
                <a:srgbClr val="FFFFFF"/>
              </a:buClr>
              <a:buSzPct val="45000"/>
              <a:buFont typeface="StarSymbol"/>
              <a:buChar char=""/>
            </a:pPr>
            <a:r>
              <a:rPr lang="fr-FR" sz="2200" b="1" spc="-1">
                <a:solidFill>
                  <a:srgbClr val="004586"/>
                </a:solidFill>
                <a:latin typeface="Arial"/>
              </a:rPr>
              <a:t>En cliquant sur le titre de l’acte, accès à la fiche qui rappelle les éléments principaux et donne accès aux documents de référence</a:t>
            </a:r>
            <a:endParaRPr/>
          </a:p>
        </p:txBody>
      </p:sp>
      <p:pic>
        <p:nvPicPr>
          <p:cNvPr id="119" name="Image 118"/>
          <p:cNvPicPr/>
          <p:nvPr/>
        </p:nvPicPr>
        <p:blipFill>
          <a:blip r:embed="rId2"/>
          <a:stretch/>
        </p:blipFill>
        <p:spPr>
          <a:xfrm>
            <a:off x="792000" y="2088000"/>
            <a:ext cx="5199120" cy="2765880"/>
          </a:xfrm>
          <a:prstGeom prst="rect">
            <a:avLst/>
          </a:prstGeom>
          <a:ln>
            <a:noFill/>
          </a:ln>
        </p:spPr>
      </p:pic>
      <p:sp>
        <p:nvSpPr>
          <p:cNvPr id="120" name="CustomShape 3"/>
          <p:cNvSpPr/>
          <p:nvPr/>
        </p:nvSpPr>
        <p:spPr>
          <a:xfrm rot="10854600">
            <a:off x="3960360" y="4632120"/>
            <a:ext cx="2661840" cy="216000"/>
          </a:xfrm>
          <a:custGeom>
            <a:avLst/>
            <a:gdLst/>
            <a:ahLst/>
            <a:cxnLst/>
            <a:rect l="0" t="0" r="r" b="b"/>
            <a:pathLst>
              <a:path w="7398" h="602">
                <a:moveTo>
                  <a:pt x="7392" y="539"/>
                </a:moveTo>
                <a:lnTo>
                  <a:pt x="1847" y="451"/>
                </a:lnTo>
                <a:lnTo>
                  <a:pt x="1844" y="601"/>
                </a:lnTo>
                <a:lnTo>
                  <a:pt x="0" y="271"/>
                </a:lnTo>
                <a:lnTo>
                  <a:pt x="1854" y="0"/>
                </a:lnTo>
                <a:lnTo>
                  <a:pt x="1852" y="151"/>
                </a:lnTo>
                <a:lnTo>
                  <a:pt x="7397" y="239"/>
                </a:lnTo>
                <a:lnTo>
                  <a:pt x="7392" y="539"/>
                </a:lnTo>
              </a:path>
            </a:pathLst>
          </a:custGeom>
          <a:solidFill>
            <a:srgbClr val="AECF00"/>
          </a:solidFill>
          <a:ln>
            <a:noFill/>
          </a:ln>
        </p:spPr>
        <p:style>
          <a:lnRef idx="0">
            <a:scrgbClr r="0" g="0" b="0"/>
          </a:lnRef>
          <a:fillRef idx="0">
            <a:scrgbClr r="0" g="0" b="0"/>
          </a:fillRef>
          <a:effectRef idx="0">
            <a:scrgbClr r="0" g="0" b="0"/>
          </a:effectRef>
          <a:fontRef idx="minor"/>
        </p:style>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847</Words>
  <Application>Microsoft Office PowerPoint</Application>
  <PresentationFormat>Personnalisé</PresentationFormat>
  <Paragraphs>124</Paragraphs>
  <Slides>12</Slides>
  <Notes>10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Microsoft YaHei</vt:lpstr>
      <vt:lpstr>Arial</vt:lpstr>
      <vt:lpstr>DejaVu Sans</vt:lpstr>
      <vt:lpstr>Liberation Sans Narrow</vt:lpstr>
      <vt:lpstr>MyriadPro-Regular</vt:lpstr>
      <vt:lpstr>StarSymbol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Marie Jo ELOY</cp:lastModifiedBy>
  <cp:revision>50</cp:revision>
  <dcterms:created xsi:type="dcterms:W3CDTF">2016-08-22T13:21:35Z</dcterms:created>
  <dcterms:modified xsi:type="dcterms:W3CDTF">2016-08-30T11:26:19Z</dcterms:modified>
  <dc:language>fr-FR</dc:language>
</cp:coreProperties>
</file>